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340" r:id="rId4"/>
    <p:sldId id="331" r:id="rId5"/>
    <p:sldId id="260" r:id="rId6"/>
    <p:sldId id="261" r:id="rId7"/>
    <p:sldId id="302" r:id="rId8"/>
    <p:sldId id="303" r:id="rId9"/>
    <p:sldId id="262" r:id="rId10"/>
    <p:sldId id="321" r:id="rId11"/>
    <p:sldId id="322" r:id="rId12"/>
    <p:sldId id="341" r:id="rId13"/>
    <p:sldId id="323" r:id="rId14"/>
    <p:sldId id="324" r:id="rId15"/>
    <p:sldId id="313" r:id="rId16"/>
    <p:sldId id="345" r:id="rId17"/>
    <p:sldId id="343" r:id="rId18"/>
    <p:sldId id="344" r:id="rId19"/>
    <p:sldId id="342" r:id="rId20"/>
    <p:sldId id="357" r:id="rId21"/>
    <p:sldId id="314" r:id="rId22"/>
    <p:sldId id="300" r:id="rId23"/>
    <p:sldId id="318" r:id="rId24"/>
    <p:sldId id="268" r:id="rId25"/>
    <p:sldId id="326" r:id="rId26"/>
    <p:sldId id="347" r:id="rId27"/>
    <p:sldId id="348" r:id="rId28"/>
    <p:sldId id="349" r:id="rId29"/>
    <p:sldId id="350" r:id="rId30"/>
    <p:sldId id="277" r:id="rId31"/>
    <p:sldId id="334" r:id="rId32"/>
    <p:sldId id="333" r:id="rId33"/>
    <p:sldId id="336" r:id="rId34"/>
    <p:sldId id="337" r:id="rId35"/>
    <p:sldId id="284" r:id="rId36"/>
    <p:sldId id="278" r:id="rId37"/>
    <p:sldId id="269" r:id="rId38"/>
    <p:sldId id="279" r:id="rId39"/>
    <p:sldId id="327" r:id="rId40"/>
    <p:sldId id="328" r:id="rId41"/>
    <p:sldId id="338" r:id="rId42"/>
    <p:sldId id="285" r:id="rId43"/>
    <p:sldId id="286" r:id="rId44"/>
    <p:sldId id="339" r:id="rId45"/>
    <p:sldId id="354" r:id="rId46"/>
    <p:sldId id="353" r:id="rId47"/>
    <p:sldId id="352" r:id="rId48"/>
    <p:sldId id="325" r:id="rId49"/>
    <p:sldId id="355" r:id="rId50"/>
    <p:sldId id="356" r:id="rId51"/>
    <p:sldId id="301" r:id="rId52"/>
    <p:sldId id="290" r:id="rId53"/>
    <p:sldId id="359" r:id="rId54"/>
    <p:sldId id="35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B00"/>
    <a:srgbClr val="FF0000"/>
    <a:srgbClr val="669FDF"/>
    <a:srgbClr val="1167CC"/>
    <a:srgbClr val="F39FC3"/>
    <a:srgbClr val="FF3300"/>
    <a:srgbClr val="FFFF99"/>
    <a:srgbClr val="FEB6A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79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25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82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82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26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111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855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6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05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44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06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0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49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57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7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22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8B41-6BAD-4496-91D3-431A26E517BA}" type="datetimeFigureOut">
              <a:rPr kumimoji="1" lang="ja-JP" altLang="en-US" smtClean="0"/>
              <a:t>2025/9/24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990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oi.org/10.1103/PhysRevApplied.23.054091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doi.org/10.1103/PhysRevApplied.22.04404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doi.org/10.48550/arXiv.2509.0976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3/PhysRevLett.121.224801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18" Type="http://schemas.openxmlformats.org/officeDocument/2006/relationships/image" Target="../media/image27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8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5" Type="http://schemas.openxmlformats.org/officeDocument/2006/relationships/image" Target="../media/image452.png"/><Relationship Id="rId4" Type="http://schemas.openxmlformats.org/officeDocument/2006/relationships/image" Target="../media/image340.png"/><Relationship Id="rId9" Type="http://schemas.openxmlformats.org/officeDocument/2006/relationships/image" Target="../media/image49.png"/><Relationship Id="rId14" Type="http://schemas.openxmlformats.org/officeDocument/2006/relationships/image" Target="../media/image4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1.png"/><Relationship Id="rId3" Type="http://schemas.openxmlformats.org/officeDocument/2006/relationships/image" Target="../media/image331.png"/><Relationship Id="rId7" Type="http://schemas.openxmlformats.org/officeDocument/2006/relationships/image" Target="../media/image47.png"/><Relationship Id="rId12" Type="http://schemas.openxmlformats.org/officeDocument/2006/relationships/image" Target="../media/image421.png"/><Relationship Id="rId2" Type="http://schemas.openxmlformats.org/officeDocument/2006/relationships/image" Target="../media/image44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12.png"/><Relationship Id="rId5" Type="http://schemas.openxmlformats.org/officeDocument/2006/relationships/image" Target="../media/image45.png"/><Relationship Id="rId15" Type="http://schemas.openxmlformats.org/officeDocument/2006/relationships/image" Target="../media/image452.png"/><Relationship Id="rId10" Type="http://schemas.openxmlformats.org/officeDocument/2006/relationships/image" Target="../media/image50.png"/><Relationship Id="rId4" Type="http://schemas.openxmlformats.org/officeDocument/2006/relationships/image" Target="../media/image340.png"/><Relationship Id="rId9" Type="http://schemas.openxmlformats.org/officeDocument/2006/relationships/image" Target="../media/image49.png"/><Relationship Id="rId14" Type="http://schemas.openxmlformats.org/officeDocument/2006/relationships/image" Target="../media/image4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4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3/PhysRevAccelBeams.27.062001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90.png"/><Relationship Id="rId7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590.png"/><Relationship Id="rId7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590.png"/><Relationship Id="rId7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47.png"/><Relationship Id="rId5" Type="http://schemas.openxmlformats.org/officeDocument/2006/relationships/image" Target="../media/image630.png"/><Relationship Id="rId10" Type="http://schemas.openxmlformats.org/officeDocument/2006/relationships/image" Target="../media/image44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44.png"/><Relationship Id="rId3" Type="http://schemas.openxmlformats.org/officeDocument/2006/relationships/image" Target="../media/image590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15" Type="http://schemas.openxmlformats.org/officeDocument/2006/relationships/image" Target="../media/image48.png"/><Relationship Id="rId10" Type="http://schemas.openxmlformats.org/officeDocument/2006/relationships/image" Target="../media/image55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44.png"/><Relationship Id="rId3" Type="http://schemas.openxmlformats.org/officeDocument/2006/relationships/image" Target="../media/image590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2" Type="http://schemas.openxmlformats.org/officeDocument/2006/relationships/image" Target="../media/image6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0.png"/><Relationship Id="rId15" Type="http://schemas.openxmlformats.org/officeDocument/2006/relationships/image" Target="../media/image48.png"/><Relationship Id="rId10" Type="http://schemas.openxmlformats.org/officeDocument/2006/relationships/image" Target="../media/image55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4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56.png"/><Relationship Id="rId5" Type="http://schemas.openxmlformats.org/officeDocument/2006/relationships/image" Target="../media/image73.png"/><Relationship Id="rId10" Type="http://schemas.openxmlformats.org/officeDocument/2006/relationships/image" Target="../media/image79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i.org/10.48550/arXiv.2509.09766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Lett.121.22480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5" Type="http://schemas.openxmlformats.org/officeDocument/2006/relationships/hyperlink" Target="https://doi.org/10.1103/PhysRevAccelBeams.27.062001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41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7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10" Type="http://schemas.openxmlformats.org/officeDocument/2006/relationships/image" Target="../media/image102.png"/><Relationship Id="rId4" Type="http://schemas.openxmlformats.org/officeDocument/2006/relationships/image" Target="../media/image41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00.png"/><Relationship Id="rId5" Type="http://schemas.openxmlformats.org/officeDocument/2006/relationships/image" Target="../media/image108.png"/><Relationship Id="rId10" Type="http://schemas.openxmlformats.org/officeDocument/2006/relationships/image" Target="../media/image1090.png"/><Relationship Id="rId4" Type="http://schemas.openxmlformats.org/officeDocument/2006/relationships/image" Target="../media/image107.png"/><Relationship Id="rId9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Lett.121.224801" TargetMode="External"/><Relationship Id="rId5" Type="http://schemas.openxmlformats.org/officeDocument/2006/relationships/image" Target="../media/image116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Applied.22.04404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3/PhysRevApplied.23.05409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3/PhysRevLett.121.224801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3/PhysRevApplied.22.04404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03/PhysRevApplied.22.044042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Applied.22.044042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BA4F25-89B8-8BEC-DEFF-A975AC2AB49D}"/>
              </a:ext>
            </a:extLst>
          </p:cNvPr>
          <p:cNvSpPr txBox="1"/>
          <p:nvPr/>
        </p:nvSpPr>
        <p:spPr>
          <a:xfrm>
            <a:off x="0" y="1437584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4000" b="1" dirty="0">
                <a:latin typeface="Rockwell" panose="02060603020205020403" pitchFamily="18" charset="0"/>
                <a:cs typeface="MV Boli" panose="02000500030200090000" pitchFamily="2" charset="0"/>
              </a:rPr>
              <a:t>Nonequilibrium Corrections and Higgs Mode </a:t>
            </a:r>
          </a:p>
          <a:p>
            <a:pPr algn="ctr"/>
            <a:r>
              <a:rPr kumimoji="1" lang="en-US" altLang="ja-JP" sz="4000" b="1" dirty="0">
                <a:latin typeface="Rockwell" panose="02060603020205020403" pitchFamily="18" charset="0"/>
                <a:cs typeface="MV Boli" panose="02000500030200090000" pitchFamily="2" charset="0"/>
              </a:rPr>
              <a:t>in Superconducting Devices</a:t>
            </a:r>
            <a:r>
              <a:rPr kumimoji="1" lang="en-US" altLang="ja-JP" sz="2800" dirty="0">
                <a:latin typeface="Rockwell" panose="02060603020205020403" pitchFamily="18" charset="0"/>
                <a:cs typeface="MV Boli" panose="02000500030200090000" pitchFamily="2" charset="0"/>
              </a:rPr>
              <a:t>: </a:t>
            </a:r>
          </a:p>
          <a:p>
            <a:pPr algn="ctr"/>
            <a:r>
              <a:rPr kumimoji="1" lang="en-US" altLang="ja-JP" sz="2400" dirty="0">
                <a:latin typeface="Rockwell" panose="02060603020205020403" pitchFamily="18" charset="0"/>
                <a:cs typeface="MV Boli" panose="02000500030200090000" pitchFamily="2" charset="0"/>
              </a:rPr>
              <a:t>Unraveling the Pronounced </a:t>
            </a:r>
            <a:r>
              <a:rPr kumimoji="1" lang="en-US" altLang="ja-JP" sz="2400" b="1" u="sng" dirty="0">
                <a:latin typeface="Rockwell" panose="02060603020205020403" pitchFamily="18" charset="0"/>
                <a:cs typeface="MV Boli" panose="02000500030200090000" pitchFamily="2" charset="0"/>
              </a:rPr>
              <a:t>Anti-Q Slope</a:t>
            </a:r>
            <a:r>
              <a:rPr kumimoji="1" lang="en-US" altLang="ja-JP" sz="2400" b="1" dirty="0">
                <a:latin typeface="Rockwell" panose="02060603020205020403" pitchFamily="18" charset="0"/>
                <a:cs typeface="MV Boli" panose="02000500030200090000" pitchFamily="2" charset="0"/>
              </a:rPr>
              <a:t> </a:t>
            </a:r>
            <a:r>
              <a:rPr kumimoji="1" lang="en-US" altLang="ja-JP" sz="2400" dirty="0">
                <a:latin typeface="Rockwell" panose="02060603020205020403" pitchFamily="18" charset="0"/>
                <a:cs typeface="MV Boli" panose="02000500030200090000" pitchFamily="2" charset="0"/>
              </a:rPr>
              <a:t>in High-Frequency regime </a:t>
            </a:r>
          </a:p>
          <a:p>
            <a:pPr algn="ctr"/>
            <a:r>
              <a:rPr kumimoji="1" lang="en-US" altLang="ja-JP" sz="2400" dirty="0">
                <a:latin typeface="Rockwell" panose="02060603020205020403" pitchFamily="18" charset="0"/>
                <a:cs typeface="MV Boli" panose="02000500030200090000" pitchFamily="2" charset="0"/>
              </a:rPr>
              <a:t>and Current-Dependent Kinetic Inductance</a:t>
            </a:r>
            <a:endParaRPr lang="ja-JP" altLang="en-US" sz="2400" dirty="0">
              <a:latin typeface="Rockwell" panose="02060603020205020403" pitchFamily="18" charset="0"/>
              <a:cs typeface="MV Boli" panose="02000500030200090000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F097F6-4E7C-7017-62E6-59682F2CDC2A}"/>
              </a:ext>
            </a:extLst>
          </p:cNvPr>
          <p:cNvSpPr txBox="1"/>
          <p:nvPr/>
        </p:nvSpPr>
        <p:spPr>
          <a:xfrm>
            <a:off x="0" y="4828082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cs typeface="MV Boli" panose="02000500030200090000" pitchFamily="2" charset="0"/>
              </a:rPr>
              <a:t>High energy Accelerator Research Organization (</a:t>
            </a:r>
            <a:r>
              <a:rPr kumimoji="1" lang="en-US" altLang="ja-JP" sz="2400" b="1" dirty="0">
                <a:cs typeface="MV Boli" panose="02000500030200090000" pitchFamily="2" charset="0"/>
              </a:rPr>
              <a:t>KEK</a:t>
            </a:r>
            <a:r>
              <a:rPr kumimoji="1" lang="en-US" altLang="ja-JP" sz="2000" b="1" dirty="0">
                <a:cs typeface="MV Boli" panose="02000500030200090000" pitchFamily="2" charset="0"/>
              </a:rPr>
              <a:t>)</a:t>
            </a:r>
          </a:p>
          <a:p>
            <a:pPr algn="ctr"/>
            <a:r>
              <a:rPr kumimoji="1" lang="en-US" altLang="ja-JP" sz="4400" b="1" dirty="0">
                <a:cs typeface="MV Boli" panose="02000500030200090000" pitchFamily="2" charset="0"/>
              </a:rPr>
              <a:t>Takayuki Kubo</a:t>
            </a:r>
            <a:endParaRPr kumimoji="1" lang="ja-JP" altLang="en-US" sz="4400" b="1" dirty="0">
              <a:cs typeface="MV Boli" panose="02000500030200090000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D1AB33-4D2B-0F19-78CA-2ACE5AA2F852}"/>
              </a:ext>
            </a:extLst>
          </p:cNvPr>
          <p:cNvSpPr txBox="1"/>
          <p:nvPr/>
        </p:nvSpPr>
        <p:spPr>
          <a:xfrm>
            <a:off x="0" y="5886855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This talk is based on the following 3 papers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2"/>
              </a:rPr>
              <a:t>https://doi.org/10.1103/PhysRevApplied.22.044042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	DOI: </a:t>
            </a:r>
            <a:r>
              <a:rPr lang="en-US" altLang="ja-JP" sz="1400" dirty="0">
                <a:solidFill>
                  <a:schemeClr val="tx2"/>
                </a:solidFill>
                <a:hlinkClick r:id="rId3"/>
              </a:rPr>
              <a:t>https://doi.org/10.1103/PhysRevApplied.23.054091</a:t>
            </a:r>
            <a:endParaRPr lang="en-US" altLang="ja-JP" sz="14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>
                <a:solidFill>
                  <a:schemeClr val="tx2"/>
                </a:solidFill>
              </a:rPr>
              <a:t>T. Kubo, arXiv:2509.09766				DOI: </a:t>
            </a:r>
            <a:r>
              <a:rPr lang="en-US" altLang="ja-JP" sz="1400" dirty="0">
                <a:solidFill>
                  <a:schemeClr val="tx2"/>
                </a:solidFill>
                <a:hlinkClick r:id="rId4"/>
              </a:rPr>
              <a:t>https://doi.org/10.48550/arXiv.2509.09766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F6DFAAC-C687-6C84-D628-5C9F8F674C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81895" y="3515832"/>
            <a:ext cx="2002888" cy="1307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7006601-4A38-5E9C-AFEA-80AFB2B6A41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6095" y="3519997"/>
            <a:ext cx="2002888" cy="130333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0D46B5F-9251-7ED2-B964-3C84CCD2F6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6427" y="3495191"/>
            <a:ext cx="2559668" cy="12826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1CC837-6688-59C0-0814-EA5C62269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50"/>
            <a:ext cx="12192000" cy="13854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3A6CE3-0416-7786-8F9D-626FE0939294}"/>
              </a:ext>
            </a:extLst>
          </p:cNvPr>
          <p:cNvSpPr txBox="1"/>
          <p:nvPr/>
        </p:nvSpPr>
        <p:spPr>
          <a:xfrm>
            <a:off x="11088140" y="6199085"/>
            <a:ext cx="1098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ja-JP" sz="1800" dirty="0"/>
              <a:t>Sep.25</a:t>
            </a:r>
          </a:p>
          <a:p>
            <a:pPr algn="r"/>
            <a:r>
              <a:rPr kumimoji="1" lang="en-US" altLang="ja-JP" sz="1800" dirty="0"/>
              <a:t>THA06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8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FABE-7EEE-F65E-2CE4-6664FDC2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7D35B2E-C771-FA8E-51E0-DA7DDE6C4B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2242B3-37BE-8FBD-28CC-43787EB225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8FBE3E-16AF-8734-AFDF-B729F8AC67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B78AF9-9017-FCF4-23C9-D695138F056E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606B16C-EB26-0CFE-DC29-431925F5721B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0B5925A-100E-6A22-56B9-7AB1D4C3E35C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2517282-5AD5-83D7-7B71-4E51B2103F80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2517282-5AD5-83D7-7B71-4E51B210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5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E3699-F0AB-2DC3-EEC2-85B33F0A956C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47598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3AE7-FC90-CB51-FBA0-5DF4A806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4213DB3-E486-12F4-32CE-118D13C17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FAD8E8E-B813-9886-3429-8127CA10B6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335E4D-7CF2-3F09-B160-F3B2A59B7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4EB40E-EFFA-25A8-A718-3BBC87C5B618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19B976-631F-A7A7-ABDC-1932E47568BB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B9DFFF0-6935-7C76-46C5-71F3A7DC41F8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37C4E88E-DA07-08F1-832E-C98D45A66B3E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37C4E88E-DA07-08F1-832E-C98D45A66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5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727EAA73-E017-5668-2766-5373DED0A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43" y="4289022"/>
            <a:ext cx="4988068" cy="243620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81BF0-478F-93CA-1D7C-CA92E5F8F190}"/>
              </a:ext>
            </a:extLst>
          </p:cNvPr>
          <p:cNvSpPr txBox="1"/>
          <p:nvPr/>
        </p:nvSpPr>
        <p:spPr>
          <a:xfrm>
            <a:off x="66075" y="429918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3300"/>
                </a:solidFill>
              </a:rPr>
              <a:t>Higgs?</a:t>
            </a:r>
            <a:endParaRPr kumimoji="1" lang="ja-JP" altLang="en-US" sz="4000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CE1E2CF-3950-66B8-78A8-14E6DB349145}"/>
                  </a:ext>
                </a:extLst>
              </p:cNvPr>
              <p:cNvSpPr txBox="1"/>
              <p:nvPr/>
            </p:nvSpPr>
            <p:spPr>
              <a:xfrm>
                <a:off x="6561487" y="5364481"/>
                <a:ext cx="406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CE1E2CF-3950-66B8-78A8-14E6DB34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487" y="5364481"/>
                <a:ext cx="40639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楕円 6">
            <a:extLst>
              <a:ext uri="{FF2B5EF4-FFF2-40B4-BE49-F238E27FC236}">
                <a16:creationId xmlns:a16="http://schemas.microsoft.com/office/drawing/2014/main" id="{72A1E396-1714-AD88-46EA-2F6314456E12}"/>
              </a:ext>
            </a:extLst>
          </p:cNvPr>
          <p:cNvSpPr>
            <a:spLocks noChangeAspect="1"/>
          </p:cNvSpPr>
          <p:nvPr/>
        </p:nvSpPr>
        <p:spPr>
          <a:xfrm>
            <a:off x="5796010" y="6415772"/>
            <a:ext cx="167943" cy="1679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BE915803-111B-79D0-3278-F1B9352C073F}"/>
              </a:ext>
            </a:extLst>
          </p:cNvPr>
          <p:cNvSpPr/>
          <p:nvPr/>
        </p:nvSpPr>
        <p:spPr>
          <a:xfrm rot="7902434">
            <a:off x="5350260" y="5489853"/>
            <a:ext cx="964716" cy="1007792"/>
          </a:xfrm>
          <a:prstGeom prst="arc">
            <a:avLst/>
          </a:prstGeom>
          <a:noFill/>
          <a:ln w="3810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36E97F7-D4D0-6EAC-CCA4-4A26FD770C5A}"/>
                  </a:ext>
                </a:extLst>
              </p:cNvPr>
              <p:cNvSpPr txBox="1"/>
              <p:nvPr/>
            </p:nvSpPr>
            <p:spPr>
              <a:xfrm>
                <a:off x="5692548" y="5745386"/>
                <a:ext cx="3430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36E97F7-D4D0-6EAC-CCA4-4A26FD77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48" y="5745386"/>
                <a:ext cx="34304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AB53880-1D55-6E94-339D-A5CE61D4968E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6AC227E-E53B-CBBF-25AB-2CAE67D6392B}"/>
              </a:ext>
            </a:extLst>
          </p:cNvPr>
          <p:cNvSpPr/>
          <p:nvPr/>
        </p:nvSpPr>
        <p:spPr>
          <a:xfrm>
            <a:off x="18033" y="4228970"/>
            <a:ext cx="12128211" cy="2574211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33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9BCA7F2-31C5-3336-3E3B-62587E5A895D}"/>
              </a:ext>
            </a:extLst>
          </p:cNvPr>
          <p:cNvSpPr txBox="1"/>
          <p:nvPr/>
        </p:nvSpPr>
        <p:spPr>
          <a:xfrm>
            <a:off x="2945539" y="4308483"/>
            <a:ext cx="2770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Particle physics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2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1E17-4D7D-9273-1C4F-DE3B52D7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6691406-07D9-0D3A-4DB9-2286AFD242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576A99-5C8F-9510-3465-3624385DD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ECB08F6-29E9-4A24-5AC6-1224E8183B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8D2AE7-C7CB-6499-BA65-319E62B92E1E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F7FCB6-8AAC-AFC1-B759-25B9E16E670E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ACCD109-E610-4BDA-C6DC-D6C44BDE15F6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37B40917-84F0-B99D-5F33-9EC723FE16C0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37C4E88E-DA07-08F1-832E-C98D45A66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5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B2A0067B-2DC2-B727-8FA0-5DE632519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43" y="4289022"/>
            <a:ext cx="4988068" cy="243620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6257AC-167C-B75A-059B-E1470F71C8ED}"/>
              </a:ext>
            </a:extLst>
          </p:cNvPr>
          <p:cNvSpPr txBox="1"/>
          <p:nvPr/>
        </p:nvSpPr>
        <p:spPr>
          <a:xfrm>
            <a:off x="66075" y="429918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3300"/>
                </a:solidFill>
              </a:rPr>
              <a:t>Higgs?</a:t>
            </a:r>
            <a:endParaRPr kumimoji="1" lang="ja-JP" altLang="en-US" sz="4000" dirty="0">
              <a:solidFill>
                <a:srgbClr val="FF330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28AC228-CE72-EE63-61CB-F94977BA1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721" y="4281083"/>
            <a:ext cx="4988068" cy="2436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A3AF4E6-568F-3FC1-3A1A-F513892EA789}"/>
                  </a:ext>
                </a:extLst>
              </p:cNvPr>
              <p:cNvSpPr txBox="1"/>
              <p:nvPr/>
            </p:nvSpPr>
            <p:spPr>
              <a:xfrm>
                <a:off x="6561487" y="5364481"/>
                <a:ext cx="406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CE1E2CF-3950-66B8-78A8-14E6DB34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487" y="5364481"/>
                <a:ext cx="40639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楕円 6">
            <a:extLst>
              <a:ext uri="{FF2B5EF4-FFF2-40B4-BE49-F238E27FC236}">
                <a16:creationId xmlns:a16="http://schemas.microsoft.com/office/drawing/2014/main" id="{4E2A05F5-60F9-81C9-6F8E-BC7CEB6D5D3B}"/>
              </a:ext>
            </a:extLst>
          </p:cNvPr>
          <p:cNvSpPr>
            <a:spLocks noChangeAspect="1"/>
          </p:cNvSpPr>
          <p:nvPr/>
        </p:nvSpPr>
        <p:spPr>
          <a:xfrm>
            <a:off x="5796010" y="6415772"/>
            <a:ext cx="167943" cy="1679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5C3F613A-7B48-A0C7-6689-23B4B538A71D}"/>
              </a:ext>
            </a:extLst>
          </p:cNvPr>
          <p:cNvSpPr/>
          <p:nvPr/>
        </p:nvSpPr>
        <p:spPr>
          <a:xfrm rot="7902434">
            <a:off x="5350260" y="5489853"/>
            <a:ext cx="964716" cy="1007792"/>
          </a:xfrm>
          <a:prstGeom prst="arc">
            <a:avLst/>
          </a:prstGeom>
          <a:noFill/>
          <a:ln w="3810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EA0C695-CEE6-6221-41A6-A235CC594BC4}"/>
              </a:ext>
            </a:extLst>
          </p:cNvPr>
          <p:cNvSpPr>
            <a:spLocks noChangeAspect="1"/>
          </p:cNvSpPr>
          <p:nvPr/>
        </p:nvSpPr>
        <p:spPr>
          <a:xfrm>
            <a:off x="10907593" y="6406056"/>
            <a:ext cx="167943" cy="16794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77D4EEC-CFD5-0E9F-D791-49CB6821E31F}"/>
              </a:ext>
            </a:extLst>
          </p:cNvPr>
          <p:cNvSpPr/>
          <p:nvPr/>
        </p:nvSpPr>
        <p:spPr>
          <a:xfrm rot="7902434">
            <a:off x="10441963" y="5500019"/>
            <a:ext cx="964716" cy="1007792"/>
          </a:xfrm>
          <a:prstGeom prst="arc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7AA40D7-A60A-34DB-C98D-5EC000B817EF}"/>
                  </a:ext>
                </a:extLst>
              </p:cNvPr>
              <p:cNvSpPr txBox="1"/>
              <p:nvPr/>
            </p:nvSpPr>
            <p:spPr>
              <a:xfrm>
                <a:off x="11721818" y="5394852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6CA58E7-8978-B5A6-6446-A2709F1AC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818" y="5394852"/>
                <a:ext cx="34785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BE2AAA4-6707-E30C-3942-A5306EF2B876}"/>
                  </a:ext>
                </a:extLst>
              </p:cNvPr>
              <p:cNvSpPr txBox="1"/>
              <p:nvPr/>
            </p:nvSpPr>
            <p:spPr>
              <a:xfrm>
                <a:off x="10632888" y="5720501"/>
                <a:ext cx="5690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ED966FA-4D8D-50D2-141D-32B756CE7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888" y="5720501"/>
                <a:ext cx="569066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CC147D0-D050-FFCE-F6D5-C57F3668CBBB}"/>
                  </a:ext>
                </a:extLst>
              </p:cNvPr>
              <p:cNvSpPr txBox="1"/>
              <p:nvPr/>
            </p:nvSpPr>
            <p:spPr>
              <a:xfrm>
                <a:off x="5692548" y="5745386"/>
                <a:ext cx="3430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36E97F7-D4D0-6EAC-CCA4-4A26FD77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48" y="5745386"/>
                <a:ext cx="34304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7F1ED99-379A-05E8-E914-24FCEA033DD8}"/>
              </a:ext>
            </a:extLst>
          </p:cNvPr>
          <p:cNvSpPr txBox="1"/>
          <p:nvPr/>
        </p:nvSpPr>
        <p:spPr>
          <a:xfrm>
            <a:off x="2945539" y="4308483"/>
            <a:ext cx="2770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Particle physics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7B75823-5973-6BD9-70F3-A96D39FA5AAA}"/>
              </a:ext>
            </a:extLst>
          </p:cNvPr>
          <p:cNvSpPr txBox="1"/>
          <p:nvPr/>
        </p:nvSpPr>
        <p:spPr>
          <a:xfrm>
            <a:off x="7995337" y="4262217"/>
            <a:ext cx="316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Superconductivity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8E3577-82C4-94D9-7A2D-75868C8E45D3}"/>
              </a:ext>
            </a:extLst>
          </p:cNvPr>
          <p:cNvSpPr txBox="1"/>
          <p:nvPr/>
        </p:nvSpPr>
        <p:spPr>
          <a:xfrm>
            <a:off x="9261851" y="4958756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92D050"/>
                </a:solidFill>
              </a:rPr>
              <a:t>Oscillation of </a:t>
            </a:r>
          </a:p>
          <a:p>
            <a:r>
              <a:rPr kumimoji="1" lang="en-US" altLang="ja-JP" sz="2000" b="1" dirty="0">
                <a:solidFill>
                  <a:srgbClr val="92D050"/>
                </a:solidFill>
              </a:rPr>
              <a:t>superfluid density</a:t>
            </a:r>
            <a:endParaRPr kumimoji="1" lang="ja-JP" altLang="en-US" sz="2000" b="1" dirty="0">
              <a:solidFill>
                <a:srgbClr val="92D05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0F46D1-C899-2A3F-93A0-9A6B0D9834C6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B376E85-D47C-B17C-D7A3-4526036B2FE6}"/>
              </a:ext>
            </a:extLst>
          </p:cNvPr>
          <p:cNvSpPr/>
          <p:nvPr/>
        </p:nvSpPr>
        <p:spPr>
          <a:xfrm>
            <a:off x="18033" y="4228970"/>
            <a:ext cx="12128211" cy="2574211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8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49D1-E338-ACDB-C6B3-57F2455E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2B3FE70-112B-4841-908D-07E0B7735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335D2E-E603-82EB-8BB6-E15637F11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275DF67-2C63-9085-8BB8-F89B6D932E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C21481-B264-17AA-FBC4-65058C71D464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5D7F269-733D-34E4-FB57-DAAAE0B8FBEF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0CAB855-6513-D542-802F-2A12C6316791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AC9C279-1ACB-9796-3442-93CA9ED5D1B7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AAC9C279-1ACB-9796-3442-93CA9ED5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5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A9375B-74F2-9454-81D5-5E1D843F349D}"/>
              </a:ext>
            </a:extLst>
          </p:cNvPr>
          <p:cNvSpPr txBox="1"/>
          <p:nvPr/>
        </p:nvSpPr>
        <p:spPr>
          <a:xfrm>
            <a:off x="66075" y="429918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3300"/>
                </a:solidFill>
              </a:rPr>
              <a:t>Higgs?</a:t>
            </a:r>
            <a:endParaRPr kumimoji="1" lang="ja-JP" altLang="en-US" sz="4000" dirty="0">
              <a:solidFill>
                <a:srgbClr val="FF330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607B4CA-14EA-AFD0-A02F-98809FDD3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721" y="4281083"/>
            <a:ext cx="4988068" cy="2436205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6C3E49D4-496A-FD42-C14B-BB9610D97802}"/>
              </a:ext>
            </a:extLst>
          </p:cNvPr>
          <p:cNvSpPr>
            <a:spLocks noChangeAspect="1"/>
          </p:cNvSpPr>
          <p:nvPr/>
        </p:nvSpPr>
        <p:spPr>
          <a:xfrm>
            <a:off x="10907593" y="6406056"/>
            <a:ext cx="167943" cy="16794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2655BC73-C90E-F4FC-542A-6BDAA7217315}"/>
              </a:ext>
            </a:extLst>
          </p:cNvPr>
          <p:cNvSpPr/>
          <p:nvPr/>
        </p:nvSpPr>
        <p:spPr>
          <a:xfrm rot="7902434">
            <a:off x="10441963" y="5500019"/>
            <a:ext cx="964716" cy="1007792"/>
          </a:xfrm>
          <a:prstGeom prst="arc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44AC891-51E6-4C5F-21DA-366AAAF745B4}"/>
                  </a:ext>
                </a:extLst>
              </p:cNvPr>
              <p:cNvSpPr txBox="1"/>
              <p:nvPr/>
            </p:nvSpPr>
            <p:spPr>
              <a:xfrm>
                <a:off x="11721818" y="5394852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44AC891-51E6-4C5F-21DA-366AAAF74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818" y="5394852"/>
                <a:ext cx="34785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5166B1-F01D-C42C-593C-1D29A29EC4AD}"/>
                  </a:ext>
                </a:extLst>
              </p:cNvPr>
              <p:cNvSpPr txBox="1"/>
              <p:nvPr/>
            </p:nvSpPr>
            <p:spPr>
              <a:xfrm>
                <a:off x="10632888" y="5720501"/>
                <a:ext cx="5690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5166B1-F01D-C42C-593C-1D29A29E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888" y="5720501"/>
                <a:ext cx="569066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3EE0DD2-DDB9-37D8-B0BB-DCAC4CBF6E4D}"/>
                  </a:ext>
                </a:extLst>
              </p:cNvPr>
              <p:cNvSpPr txBox="1"/>
              <p:nvPr/>
            </p:nvSpPr>
            <p:spPr>
              <a:xfrm>
                <a:off x="448895" y="5036320"/>
                <a:ext cx="620698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The Higgs mode in superconductivity is an </a:t>
                </a:r>
                <a14:m>
                  <m:oMath xmlns:m="http://schemas.openxmlformats.org/officeDocument/2006/math">
                    <m:r>
                      <a:rPr kumimoji="1" lang="ja-JP" altLang="en-US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dirty="0"/>
                  <a:t> effect. It does not appear in standard linear-response theories such as Mattis–Bardeen, but it does emerge in nonlinear response. In our case, we apply both DC and AC fields. As a result, the Higgs mode shows up as</a:t>
                </a:r>
                <a:r>
                  <a:rPr kumimoji="1" lang="en-US" altLang="ja-JP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・</m:t>
                    </m:r>
                    <m:r>
                      <a:rPr kumimoji="1" lang="en-US" altLang="ja-JP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ja-JP" dirty="0"/>
                  <a:t>, and responds linearly to the AC field.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3EE0DD2-DDB9-37D8-B0BB-DCAC4CBF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95" y="5036320"/>
                <a:ext cx="6206986" cy="1754326"/>
              </a:xfrm>
              <a:prstGeom prst="rect">
                <a:avLst/>
              </a:prstGeom>
              <a:blipFill>
                <a:blip r:embed="rId9"/>
                <a:stretch>
                  <a:fillRect l="-884" t="-1736" r="-1670" b="-4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ECE239-F78E-B418-DD82-3FA3DEB6264F}"/>
              </a:ext>
            </a:extLst>
          </p:cNvPr>
          <p:cNvSpPr/>
          <p:nvPr/>
        </p:nvSpPr>
        <p:spPr>
          <a:xfrm>
            <a:off x="18033" y="4228970"/>
            <a:ext cx="12128211" cy="2574211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33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126D6C7-7C04-3965-56A9-D46EEFFA474F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A43ED28-E878-1CF8-FFD4-AD329E82C95B}"/>
              </a:ext>
            </a:extLst>
          </p:cNvPr>
          <p:cNvSpPr txBox="1"/>
          <p:nvPr/>
        </p:nvSpPr>
        <p:spPr>
          <a:xfrm>
            <a:off x="9261851" y="4958756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92D050"/>
                </a:solidFill>
              </a:rPr>
              <a:t>Oscillation of </a:t>
            </a:r>
          </a:p>
          <a:p>
            <a:r>
              <a:rPr kumimoji="1" lang="en-US" altLang="ja-JP" sz="2000" b="1" dirty="0">
                <a:solidFill>
                  <a:srgbClr val="92D050"/>
                </a:solidFill>
              </a:rPr>
              <a:t>superfluid density</a:t>
            </a:r>
            <a:endParaRPr kumimoji="1" lang="ja-JP" altLang="en-US" sz="2000" b="1" dirty="0">
              <a:solidFill>
                <a:srgbClr val="92D05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2F7F01-36D0-307F-CDF6-215349D33334}"/>
              </a:ext>
            </a:extLst>
          </p:cNvPr>
          <p:cNvSpPr txBox="1"/>
          <p:nvPr/>
        </p:nvSpPr>
        <p:spPr>
          <a:xfrm>
            <a:off x="7995337" y="4262217"/>
            <a:ext cx="316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Superconductivity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F444E3-ECD7-E02C-F2A3-68058035507D}"/>
              </a:ext>
            </a:extLst>
          </p:cNvPr>
          <p:cNvSpPr txBox="1"/>
          <p:nvPr/>
        </p:nvSpPr>
        <p:spPr>
          <a:xfrm>
            <a:off x="2117983" y="4283321"/>
            <a:ext cx="40858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See the famous review paper: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R. Shimano and N. Tsuji, 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Annu. Rev. </a:t>
            </a:r>
            <a:r>
              <a:rPr kumimoji="1" lang="en-US" altLang="ja-JP" sz="1400" dirty="0" err="1">
                <a:solidFill>
                  <a:schemeClr val="tx2"/>
                </a:solidFill>
              </a:rPr>
              <a:t>Condens</a:t>
            </a:r>
            <a:r>
              <a:rPr kumimoji="1" lang="en-US" altLang="ja-JP" sz="1400" dirty="0">
                <a:solidFill>
                  <a:schemeClr val="tx2"/>
                </a:solidFill>
              </a:rPr>
              <a:t>. Matter Phys. </a:t>
            </a:r>
            <a:r>
              <a:rPr kumimoji="1" lang="en-US" altLang="ja-JP" sz="1400" b="1" dirty="0">
                <a:solidFill>
                  <a:schemeClr val="tx2"/>
                </a:solidFill>
              </a:rPr>
              <a:t>11</a:t>
            </a:r>
            <a:r>
              <a:rPr kumimoji="1" lang="en-US" altLang="ja-JP" sz="1400" dirty="0">
                <a:solidFill>
                  <a:schemeClr val="tx2"/>
                </a:solidFill>
              </a:rPr>
              <a:t>, 103 (2020)</a:t>
            </a:r>
            <a:endParaRPr kumimoji="1" lang="ja-JP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2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1EFEB-2AB5-5FB7-1D15-6AFE8347F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A7AD213-F602-944B-B81E-9D665FB88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99AF801-16A0-8C12-9C2A-991C8B2A79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6E980B8-C789-820F-E613-BA4E22034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E6DAE4-4008-178E-97E8-5720BEAA8DBE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405B29-74B1-15DE-7349-455431FED6E4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D1DFAA6-D18B-F026-CE3D-14038EFF8B8A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2EED14A6-5026-AE74-5770-44DF3C1CEB03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2EED14A6-5026-AE74-5770-44DF3C1CE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5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5F18A11-53F4-1D10-4D30-7F732A4607A8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83402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A66F0-9751-C795-0B84-F0623730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1770395-EA84-FD21-9BD0-45F836444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FC301B1-A9A6-A165-E3BB-980026CD63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920340-AB3C-A447-710A-D60B32A744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0EA467-B9E4-0B2F-A78E-27735BB43956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089370-E2C0-B6B9-CD42-8AFE47F3919F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DE0C13F-3942-3BCF-DC0A-A75BEAA3A0F4}"/>
                  </a:ext>
                </a:extLst>
              </p:cNvPr>
              <p:cNvSpPr txBox="1"/>
              <p:nvPr/>
            </p:nvSpPr>
            <p:spPr>
              <a:xfrm>
                <a:off x="1086873" y="5219592"/>
                <a:ext cx="5105037" cy="739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To obtain the ac response, </a:t>
                </a:r>
              </a:p>
              <a:p>
                <a:r>
                  <a:rPr kumimoji="1" lang="en-US" altLang="ja-JP" dirty="0"/>
                  <a:t>we substitute the solutions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kumimoji="1"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dirty="0"/>
                  <a:t>) into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DE0C13F-3942-3BCF-DC0A-A75BEAA3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73" y="5219592"/>
                <a:ext cx="5105037" cy="739626"/>
              </a:xfrm>
              <a:prstGeom prst="rect">
                <a:avLst/>
              </a:prstGeom>
              <a:blipFill>
                <a:blip r:embed="rId5"/>
                <a:stretch>
                  <a:fillRect l="-955" t="-4098" b="-172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図 21">
            <a:extLst>
              <a:ext uri="{FF2B5EF4-FFF2-40B4-BE49-F238E27FC236}">
                <a16:creationId xmlns:a16="http://schemas.microsoft.com/office/drawing/2014/main" id="{49F915E5-1CD2-7DC6-5109-0AD7F90B52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2631" y="4560108"/>
            <a:ext cx="4138710" cy="205859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7B4C0FF-2BF9-65A9-8BCF-543F22569919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2879CC8-1FD5-0BD8-3CC3-D9527B68DCB0}"/>
              </a:ext>
            </a:extLst>
          </p:cNvPr>
          <p:cNvSpPr/>
          <p:nvPr/>
        </p:nvSpPr>
        <p:spPr>
          <a:xfrm>
            <a:off x="983973" y="4530292"/>
            <a:ext cx="9551505" cy="2116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224DC232-CDDA-69C3-4F93-AA5C6C1FD61C}"/>
              </a:ext>
            </a:extLst>
          </p:cNvPr>
          <p:cNvSpPr/>
          <p:nvPr/>
        </p:nvSpPr>
        <p:spPr>
          <a:xfrm>
            <a:off x="3474866" y="4218440"/>
            <a:ext cx="1061721" cy="79337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DE95D85-FBF1-5AA4-0BAD-B111F9CC25E3}"/>
              </a:ext>
            </a:extLst>
          </p:cNvPr>
          <p:cNvSpPr/>
          <p:nvPr/>
        </p:nvSpPr>
        <p:spPr>
          <a:xfrm>
            <a:off x="3474866" y="6048119"/>
            <a:ext cx="1061721" cy="79337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1102424-82F2-8C3A-3AE3-EF54756B1466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1102424-82F2-8C3A-3AE3-EF54756B1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7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061311-23C6-F4A1-08D9-ED01FA205A46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1987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B5EA-B0B8-1241-988B-C44E98B6B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E1C0DAB-5E3B-595B-ED7F-2CF482472683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E1C0DAB-5E3B-595B-ED7F-2CF48247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5DF7B7C-3866-BE16-88CE-C4184D6B0F1C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570F51-DDD9-7F6D-E509-84E77B8E99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0090" y="954107"/>
            <a:ext cx="5007839" cy="2490901"/>
          </a:xfrm>
          <a:prstGeom prst="rect">
            <a:avLst/>
          </a:prstGeom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3CBC3246-E602-40E2-6071-191EEBFDA8A9}"/>
              </a:ext>
            </a:extLst>
          </p:cNvPr>
          <p:cNvSpPr/>
          <p:nvPr/>
        </p:nvSpPr>
        <p:spPr>
          <a:xfrm rot="5400000">
            <a:off x="6190197" y="959075"/>
            <a:ext cx="877455" cy="655681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09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4FF0-DCE6-6F5B-DAE0-BD742F16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D73A35E-C199-9E6A-682D-52CE5480F082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D73A35E-C199-9E6A-682D-52CE5480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BA135E66-227E-0A88-75B9-69B593460B8D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7ABF660C-50C1-D580-D1D1-559EC523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BB275B1-209D-C1E0-57F6-CB97752DB33B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BB275B1-209D-C1E0-57F6-CB97752D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4F6C9473-D846-A73B-0B09-9035E4075A91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68591FBF-3357-1B35-C5AB-E410127B48EB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928B40D-2D1E-1049-2CDB-623FABF07DC3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425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B848D-3E8C-AC09-24EB-D8943615E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432DE7E-664C-E6FF-48EA-EC48FB84143F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432DE7E-664C-E6FF-48EA-EC48FB841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D6B32E9-96DB-8527-30E1-8913751BD624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D6B32E9-96DB-8527-30E1-8913751BD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3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B595E14-B33E-DEE9-08DB-A1F4943E4A46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DBD39652-A317-F1B4-620C-911E0029C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09C55248-365A-917E-6F16-0A03113874AC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09C55248-365A-917E-6F16-0A031138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5E9BDFAA-5153-2A12-BC9F-D271DB2638E6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7BC059A-DE3D-792D-DB21-2777ABDE5F0F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9BA88E-3266-1012-15E0-67F0AFE802AA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003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60BA-3BC4-0C78-19D3-24C39D6E0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163635-46CA-856F-9801-0F07EE12AE1A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163635-46CA-856F-9801-0F07EE12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5465076-18FC-0F39-C73D-585D17295825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5465076-18FC-0F39-C73D-585D17295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3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96E119F9-B82C-C869-4200-5F8ACE15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6189">
            <a:off x="5486121" y="3028114"/>
            <a:ext cx="1412509" cy="1452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800BB09-C017-35E5-1843-D2709545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420" y="2695995"/>
            <a:ext cx="1235438" cy="6538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EA0CA093-4783-1F1C-BE3A-266DF0EA6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02737">
            <a:off x="5479818" y="2445994"/>
            <a:ext cx="1334053" cy="7060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5D5F12BC-04F1-0987-0032-1890F5DC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2209">
            <a:off x="8957907" y="2943902"/>
            <a:ext cx="1412509" cy="12712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09879EED-940E-32FE-D8BA-81F380FC9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86921">
            <a:off x="9042382" y="2453958"/>
            <a:ext cx="1235438" cy="65385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8AD96D41-6323-1D96-0E64-AA61569A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585" y="2738139"/>
            <a:ext cx="1358982" cy="71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6395817-DAF9-3461-4EBF-D60A9E2FA153}"/>
                  </a:ext>
                </a:extLst>
              </p:cNvPr>
              <p:cNvSpPr txBox="1"/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6395817-DAF9-3461-4EBF-D60A9E2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6597028-350F-E021-E072-D8F5AE9F4A99}"/>
                  </a:ext>
                </a:extLst>
              </p:cNvPr>
              <p:cNvSpPr txBox="1"/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6597028-350F-E021-E072-D8F5AE9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242DF2F-5D5C-4A79-F0DA-2B8F5370CB76}"/>
                  </a:ext>
                </a:extLst>
              </p:cNvPr>
              <p:cNvSpPr txBox="1"/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242DF2F-5D5C-4A79-F0DA-2B8F5370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FB83C1B-B320-261F-F818-ED3A224B9334}"/>
                  </a:ext>
                </a:extLst>
              </p:cNvPr>
              <p:cNvSpPr txBox="1"/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FB83C1B-B320-261F-F818-ED3A224B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25765F3-2886-0E46-7BF9-0DDE6786565B}"/>
                  </a:ext>
                </a:extLst>
              </p:cNvPr>
              <p:cNvSpPr txBox="1"/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25765F3-2886-0E46-7BF9-0DDE6786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D6A2EF4-F72C-2EF8-370B-420388F8A7C8}"/>
                  </a:ext>
                </a:extLst>
              </p:cNvPr>
              <p:cNvSpPr txBox="1"/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D6A2EF4-F72C-2EF8-370B-420388F8A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1A6F0FFE-F99C-7029-F2B0-3E7D5B911B7C}"/>
              </a:ext>
            </a:extLst>
          </p:cNvPr>
          <p:cNvSpPr/>
          <p:nvPr/>
        </p:nvSpPr>
        <p:spPr>
          <a:xfrm>
            <a:off x="4629148" y="1890236"/>
            <a:ext cx="2605303" cy="184453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193DE81-3E45-7791-693F-E05464E36B69}"/>
              </a:ext>
            </a:extLst>
          </p:cNvPr>
          <p:cNvSpPr/>
          <p:nvPr/>
        </p:nvSpPr>
        <p:spPr>
          <a:xfrm>
            <a:off x="7738045" y="1862810"/>
            <a:ext cx="2865093" cy="1844533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2994CC13-92C2-009C-B1E0-B11F03C85C6A}"/>
              </a:ext>
            </a:extLst>
          </p:cNvPr>
          <p:cNvSpPr>
            <a:spLocks noChangeAspect="1"/>
          </p:cNvSpPr>
          <p:nvPr/>
        </p:nvSpPr>
        <p:spPr>
          <a:xfrm>
            <a:off x="8790533" y="2472327"/>
            <a:ext cx="568989" cy="5689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34AF810D-21FE-7611-1E29-C4B9F641E0EC}"/>
                  </a:ext>
                </a:extLst>
              </p:cNvPr>
              <p:cNvSpPr txBox="1"/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34AF810D-21FE-7611-1E29-C4B9F641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楕円 58">
            <a:extLst>
              <a:ext uri="{FF2B5EF4-FFF2-40B4-BE49-F238E27FC236}">
                <a16:creationId xmlns:a16="http://schemas.microsoft.com/office/drawing/2014/main" id="{32747EC3-C762-7495-127C-FDF89A106FDB}"/>
              </a:ext>
            </a:extLst>
          </p:cNvPr>
          <p:cNvSpPr>
            <a:spLocks noChangeAspect="1"/>
          </p:cNvSpPr>
          <p:nvPr/>
        </p:nvSpPr>
        <p:spPr>
          <a:xfrm>
            <a:off x="5517906" y="2480348"/>
            <a:ext cx="517263" cy="517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A5930722-CF7B-9D46-3951-5B3152C12693}"/>
              </a:ext>
            </a:extLst>
          </p:cNvPr>
          <p:cNvSpPr>
            <a:spLocks noChangeAspect="1"/>
          </p:cNvSpPr>
          <p:nvPr/>
        </p:nvSpPr>
        <p:spPr>
          <a:xfrm>
            <a:off x="9225600" y="2625185"/>
            <a:ext cx="265437" cy="2654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FA59341-3ABA-B4EB-2D0B-B7BEE700304D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B4E045A-C615-EF84-56AC-29B9CAD077C1}"/>
              </a:ext>
            </a:extLst>
          </p:cNvPr>
          <p:cNvSpPr/>
          <p:nvPr/>
        </p:nvSpPr>
        <p:spPr>
          <a:xfrm>
            <a:off x="4489558" y="959635"/>
            <a:ext cx="1643300" cy="589703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0EB9D11-2684-8D9D-15E1-08AE884DAAE5}"/>
              </a:ext>
            </a:extLst>
          </p:cNvPr>
          <p:cNvSpPr/>
          <p:nvPr/>
        </p:nvSpPr>
        <p:spPr>
          <a:xfrm>
            <a:off x="4515433" y="1770300"/>
            <a:ext cx="6228229" cy="2095002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BECC908-011F-4ECF-8996-7D51B8E67EB6}"/>
              </a:ext>
            </a:extLst>
          </p:cNvPr>
          <p:cNvSpPr txBox="1"/>
          <p:nvPr/>
        </p:nvSpPr>
        <p:spPr>
          <a:xfrm>
            <a:off x="7705627" y="3166043"/>
            <a:ext cx="199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Higgs mediated contribution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E88D25AA-9176-92CA-A4DC-697CE35F84DE}"/>
              </a:ext>
            </a:extLst>
          </p:cNvPr>
          <p:cNvSpPr txBox="1"/>
          <p:nvPr/>
        </p:nvSpPr>
        <p:spPr>
          <a:xfrm>
            <a:off x="4659476" y="335615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AAA </a:t>
            </a:r>
            <a:r>
              <a:rPr kumimoji="1" lang="en-US" altLang="ja-JP" dirty="0" err="1"/>
              <a:t>cotribution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58371127-D7B0-41FD-C797-B81EFE4EC33C}"/>
                  </a:ext>
                </a:extLst>
              </p:cNvPr>
              <p:cNvSpPr txBox="1"/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58371127-D7B0-41FD-C797-B81EFE4E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図 66">
            <a:extLst>
              <a:ext uri="{FF2B5EF4-FFF2-40B4-BE49-F238E27FC236}">
                <a16:creationId xmlns:a16="http://schemas.microsoft.com/office/drawing/2014/main" id="{CE58219A-006E-35C8-95FF-1363E380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954AAD-B6BE-2E67-0285-F29BC7EC2867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954AAD-B6BE-2E67-0285-F29BC7EC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7927EF70-B5F8-DA60-A975-49C374F48A97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ABE893F-F692-AD52-C050-AE60DECB9084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68EF9CB-8361-47E5-5305-33BA4BA23A8A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0760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871C156-9B79-280F-28F0-0350D9ACB1D9}"/>
                  </a:ext>
                </a:extLst>
              </p:cNvPr>
              <p:cNvSpPr txBox="1"/>
              <p:nvPr/>
            </p:nvSpPr>
            <p:spPr>
              <a:xfrm>
                <a:off x="0" y="2177"/>
                <a:ext cx="1217932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dirty="0"/>
                  <a:t>One of the main theoretical questions in SRF physics is </a:t>
                </a:r>
                <a:r>
                  <a:rPr kumimoji="1" lang="en-US" altLang="ja-JP" sz="2800" u="sng" dirty="0"/>
                  <a:t>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u="sng" dirty="0"/>
                  <a:t> curve depends on frequency</a:t>
                </a:r>
                <a:r>
                  <a:rPr kumimoji="1" lang="en-US" altLang="ja-JP" sz="2800" dirty="0"/>
                  <a:t>. </a:t>
                </a:r>
              </a:p>
              <a:p>
                <a:endParaRPr kumimoji="1"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871C156-9B79-280F-28F0-0350D9ACB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"/>
                <a:ext cx="12179328" cy="1384995"/>
              </a:xfrm>
              <a:prstGeom prst="rect">
                <a:avLst/>
              </a:prstGeom>
              <a:blipFill>
                <a:blip r:embed="rId2"/>
                <a:stretch>
                  <a:fillRect l="-851" t="-48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2CF45180-AB38-7AF8-9F84-6C5A6B5B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66" y="756243"/>
            <a:ext cx="6426668" cy="60160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EDC59E-1236-CA76-F319-99F9FD2A378C}"/>
              </a:ext>
            </a:extLst>
          </p:cNvPr>
          <p:cNvSpPr txBox="1"/>
          <p:nvPr/>
        </p:nvSpPr>
        <p:spPr>
          <a:xfrm>
            <a:off x="4076097" y="5703111"/>
            <a:ext cx="4580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FF"/>
                </a:solidFill>
              </a:rPr>
              <a:t>M. Martinello et al., Phys. Rev. Lett. </a:t>
            </a:r>
            <a:r>
              <a:rPr lang="en-US" altLang="ja-JP" sz="1200" b="1" dirty="0">
                <a:solidFill>
                  <a:srgbClr val="0000FF"/>
                </a:solidFill>
              </a:rPr>
              <a:t>121</a:t>
            </a:r>
            <a:r>
              <a:rPr lang="en-US" altLang="ja-JP" sz="1200" dirty="0">
                <a:solidFill>
                  <a:srgbClr val="0000FF"/>
                </a:solidFill>
              </a:rPr>
              <a:t>, 224801 (2018)</a:t>
            </a:r>
          </a:p>
          <a:p>
            <a:r>
              <a:rPr lang="en-US" altLang="ja-JP" sz="1200" dirty="0">
                <a:solidFill>
                  <a:srgbClr val="0000FF"/>
                </a:solidFill>
              </a:rPr>
              <a:t>DOI: </a:t>
            </a:r>
            <a:r>
              <a:rPr lang="en-US" altLang="ja-JP" sz="1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https://doi.org/10.1103/PhysRevLett.121.224801</a:t>
            </a:r>
            <a:r>
              <a:rPr lang="en-US" altLang="ja-JP" sz="1200" dirty="0">
                <a:solidFill>
                  <a:srgbClr val="0000FF"/>
                </a:solidFill>
              </a:rPr>
              <a:t> </a:t>
            </a:r>
            <a:endParaRPr lang="ja-JP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55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9E43-F018-8982-8573-D832F9ED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F7257BE-634D-218A-3D67-17CC8D55B92B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163635-46CA-856F-9801-0F07EE12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D53D8B3-8DF5-5F4E-665A-80A841443C7A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5465076-18FC-0F39-C73D-585D17295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3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63121158-44E0-FC78-D8C8-2002179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6189">
            <a:off x="5486121" y="3028114"/>
            <a:ext cx="1412509" cy="1452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3D63F49-3BCE-1C6C-1060-05E8643C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420" y="2695995"/>
            <a:ext cx="1235438" cy="6538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BE4E390B-6FDD-FFEA-DCB5-5C0F1D955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02737">
            <a:off x="5479818" y="2445994"/>
            <a:ext cx="1334053" cy="7060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78AAC8C0-EFD3-2FF4-784F-F82A4EE52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2209">
            <a:off x="8957907" y="2943902"/>
            <a:ext cx="1412509" cy="12712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751E4C65-F1E6-A6CD-F0F2-A711D25C1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86921">
            <a:off x="9042382" y="2453958"/>
            <a:ext cx="1235438" cy="65385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F7548C2C-86A7-96D4-91C6-0421B6916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585" y="2738139"/>
            <a:ext cx="1358982" cy="71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84D4D4-F8BB-4940-AD98-40904E02B32E}"/>
                  </a:ext>
                </a:extLst>
              </p:cNvPr>
              <p:cNvSpPr txBox="1"/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6395817-DAF9-3461-4EBF-D60A9E2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5A7BE9C-C5A1-1777-F16A-BB3FF15E219A}"/>
                  </a:ext>
                </a:extLst>
              </p:cNvPr>
              <p:cNvSpPr txBox="1"/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6597028-350F-E021-E072-D8F5AE9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CC56903-A3A6-B29A-5EB0-F0042BF85E16}"/>
                  </a:ext>
                </a:extLst>
              </p:cNvPr>
              <p:cNvSpPr txBox="1"/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242DF2F-5D5C-4A79-F0DA-2B8F5370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308B44C2-D788-2909-4DEA-9D31CCFD00D4}"/>
                  </a:ext>
                </a:extLst>
              </p:cNvPr>
              <p:cNvSpPr txBox="1"/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FB83C1B-B320-261F-F818-ED3A224B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19DF7A08-EE62-2D68-D82F-7DB0B1661E92}"/>
                  </a:ext>
                </a:extLst>
              </p:cNvPr>
              <p:cNvSpPr txBox="1"/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25765F3-2886-0E46-7BF9-0DDE6786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CA26AF8-DD7C-EC2C-52E4-E4A0118E986D}"/>
                  </a:ext>
                </a:extLst>
              </p:cNvPr>
              <p:cNvSpPr txBox="1"/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D6A2EF4-F72C-2EF8-370B-420388F8A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9A1054A-6F2C-4BAC-9FBA-A943A2DA02CF}"/>
              </a:ext>
            </a:extLst>
          </p:cNvPr>
          <p:cNvSpPr/>
          <p:nvPr/>
        </p:nvSpPr>
        <p:spPr>
          <a:xfrm>
            <a:off x="4629148" y="1890236"/>
            <a:ext cx="2605303" cy="184453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AC76D1F-A6A1-C8CA-4E27-89FDA94B57E1}"/>
              </a:ext>
            </a:extLst>
          </p:cNvPr>
          <p:cNvSpPr/>
          <p:nvPr/>
        </p:nvSpPr>
        <p:spPr>
          <a:xfrm>
            <a:off x="7738045" y="1862810"/>
            <a:ext cx="2865093" cy="1844533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5EC293F3-7322-A16D-42E9-BD8E2D6E7F18}"/>
              </a:ext>
            </a:extLst>
          </p:cNvPr>
          <p:cNvSpPr>
            <a:spLocks noChangeAspect="1"/>
          </p:cNvSpPr>
          <p:nvPr/>
        </p:nvSpPr>
        <p:spPr>
          <a:xfrm>
            <a:off x="8790533" y="2472327"/>
            <a:ext cx="568989" cy="5689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B3421B49-B7D2-99F8-77CE-735F71C585C1}"/>
                  </a:ext>
                </a:extLst>
              </p:cNvPr>
              <p:cNvSpPr txBox="1"/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34AF810D-21FE-7611-1E29-C4B9F641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楕円 58">
            <a:extLst>
              <a:ext uri="{FF2B5EF4-FFF2-40B4-BE49-F238E27FC236}">
                <a16:creationId xmlns:a16="http://schemas.microsoft.com/office/drawing/2014/main" id="{F58DDEFF-D9FD-7353-CAF3-6E5BDE5FDF0F}"/>
              </a:ext>
            </a:extLst>
          </p:cNvPr>
          <p:cNvSpPr>
            <a:spLocks noChangeAspect="1"/>
          </p:cNvSpPr>
          <p:nvPr/>
        </p:nvSpPr>
        <p:spPr>
          <a:xfrm>
            <a:off x="5517906" y="2480348"/>
            <a:ext cx="517263" cy="517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2C448A0A-E075-9AF6-DE2C-40D6B05FCFC4}"/>
              </a:ext>
            </a:extLst>
          </p:cNvPr>
          <p:cNvSpPr>
            <a:spLocks noChangeAspect="1"/>
          </p:cNvSpPr>
          <p:nvPr/>
        </p:nvSpPr>
        <p:spPr>
          <a:xfrm>
            <a:off x="9225600" y="2625185"/>
            <a:ext cx="265437" cy="2654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A019700-3E44-B1CD-9F90-E3A8D77208A6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C0B071E7-8C23-AFD8-D553-E7850F02EF94}"/>
              </a:ext>
            </a:extLst>
          </p:cNvPr>
          <p:cNvSpPr/>
          <p:nvPr/>
        </p:nvSpPr>
        <p:spPr>
          <a:xfrm>
            <a:off x="4489558" y="959635"/>
            <a:ext cx="1643300" cy="589703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3AC6CBCB-18CE-233C-E1C3-43AA9A2F54D2}"/>
              </a:ext>
            </a:extLst>
          </p:cNvPr>
          <p:cNvSpPr/>
          <p:nvPr/>
        </p:nvSpPr>
        <p:spPr>
          <a:xfrm>
            <a:off x="4515433" y="1770300"/>
            <a:ext cx="6228229" cy="2095002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0993A53-E6C4-D40E-6D4E-F1E9B13B187E}"/>
              </a:ext>
            </a:extLst>
          </p:cNvPr>
          <p:cNvSpPr txBox="1"/>
          <p:nvPr/>
        </p:nvSpPr>
        <p:spPr>
          <a:xfrm>
            <a:off x="7705627" y="3166043"/>
            <a:ext cx="199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Higgs mediated contribution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D02D626-0852-6816-21A2-6BB5F67D8BC4}"/>
              </a:ext>
            </a:extLst>
          </p:cNvPr>
          <p:cNvSpPr txBox="1"/>
          <p:nvPr/>
        </p:nvSpPr>
        <p:spPr>
          <a:xfrm>
            <a:off x="4659476" y="335615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AAA </a:t>
            </a:r>
            <a:r>
              <a:rPr kumimoji="1" lang="en-US" altLang="ja-JP" dirty="0" err="1"/>
              <a:t>cotribution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47C9EA8B-29E6-672B-E658-437CF32476D2}"/>
                  </a:ext>
                </a:extLst>
              </p:cNvPr>
              <p:cNvSpPr txBox="1"/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58371127-D7B0-41FD-C797-B81EFE4E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図 66">
            <a:extLst>
              <a:ext uri="{FF2B5EF4-FFF2-40B4-BE49-F238E27FC236}">
                <a16:creationId xmlns:a16="http://schemas.microsoft.com/office/drawing/2014/main" id="{47CD1C86-8561-4181-E02B-8BAFB473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4E85F687-1D3F-7D0A-1FDD-9D67FCD0981B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954AAD-B6BE-2E67-0285-F29BC7EC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8B615E21-73A8-E521-59F0-34170E847AB9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0B65273F-2398-F750-CCF7-F7EFF20C19E9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1101F1-CDA0-B111-734E-2299E9ED20F9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BC9E5C7-CFEF-1340-4934-F47074D8381B}"/>
                  </a:ext>
                </a:extLst>
              </p:cNvPr>
              <p:cNvSpPr txBox="1"/>
              <p:nvPr/>
            </p:nvSpPr>
            <p:spPr>
              <a:xfrm>
                <a:off x="4699821" y="5163493"/>
                <a:ext cx="63155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>
                    <a:solidFill>
                      <a:srgbClr val="FFFF00"/>
                    </a:solidFill>
                  </a:rPr>
                  <a:t>Nonequilibrium corrections due to the Doppler fluctuation of flow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BC9E5C7-CFEF-1340-4934-F47074D83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21" y="5163493"/>
                <a:ext cx="6315528" cy="830997"/>
              </a:xfrm>
              <a:prstGeom prst="rect">
                <a:avLst/>
              </a:prstGeom>
              <a:blipFill>
                <a:blip r:embed="rId15"/>
                <a:stretch>
                  <a:fillRect l="-1544" t="-6618" b="-154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中かっこ 3">
            <a:extLst>
              <a:ext uri="{FF2B5EF4-FFF2-40B4-BE49-F238E27FC236}">
                <a16:creationId xmlns:a16="http://schemas.microsoft.com/office/drawing/2014/main" id="{34F0CB47-367A-D114-2482-7DADE95454F2}"/>
              </a:ext>
            </a:extLst>
          </p:cNvPr>
          <p:cNvSpPr/>
          <p:nvPr/>
        </p:nvSpPr>
        <p:spPr>
          <a:xfrm rot="16200000">
            <a:off x="7104862" y="2229914"/>
            <a:ext cx="640080" cy="5109456"/>
          </a:xfrm>
          <a:prstGeom prst="leftBrace">
            <a:avLst>
              <a:gd name="adj1" fmla="val 40079"/>
              <a:gd name="adj2" fmla="val 50841"/>
            </a:avLst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137B20-95D4-F4EC-4E24-9EE7E3191317}"/>
                  </a:ext>
                </a:extLst>
              </p:cNvPr>
              <p:cNvSpPr txBox="1"/>
              <p:nvPr/>
            </p:nvSpPr>
            <p:spPr>
              <a:xfrm>
                <a:off x="5098298" y="3889551"/>
                <a:ext cx="16107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2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137B20-95D4-F4EC-4E24-9EE7E3191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98" y="3889551"/>
                <a:ext cx="1610793" cy="461665"/>
              </a:xfrm>
              <a:prstGeom prst="rect">
                <a:avLst/>
              </a:prstGeom>
              <a:blipFill>
                <a:blip r:embed="rId1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A2BD4A4-B71B-4B55-A98A-8ED57897E897}"/>
                  </a:ext>
                </a:extLst>
              </p:cNvPr>
              <p:cNvSpPr txBox="1"/>
              <p:nvPr/>
            </p:nvSpPr>
            <p:spPr>
              <a:xfrm>
                <a:off x="8216496" y="3880206"/>
                <a:ext cx="19016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24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A2BD4A4-B71B-4B55-A98A-8ED57897E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96" y="3880206"/>
                <a:ext cx="1901618" cy="461665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19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152D-339D-67E5-A85F-3B3C806A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81D9F5-1819-55E1-2748-575F8175A4A8}"/>
                  </a:ext>
                </a:extLst>
              </p:cNvPr>
              <p:cNvSpPr txBox="1"/>
              <p:nvPr/>
            </p:nvSpPr>
            <p:spPr>
              <a:xfrm>
                <a:off x="557457" y="5214807"/>
                <a:ext cx="10816260" cy="1355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              +                 +                   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81D9F5-1819-55E1-2748-575F8175A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57" y="5214807"/>
                <a:ext cx="10816260" cy="1355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4FE0F8E4-F6A0-2EFB-9CB6-088D6D0E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39" y="4684368"/>
            <a:ext cx="1585097" cy="12082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7A53716-5483-D244-9BF7-2630CBDC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340" y="4426857"/>
            <a:ext cx="2001641" cy="146573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4297C8E-1697-878C-0AF7-F07A1E18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522" y="4426857"/>
            <a:ext cx="2230660" cy="14932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45524D-0691-FF83-5BB1-3FF615CB6E10}"/>
              </a:ext>
            </a:extLst>
          </p:cNvPr>
          <p:cNvSpPr txBox="1"/>
          <p:nvPr/>
        </p:nvSpPr>
        <p:spPr>
          <a:xfrm>
            <a:off x="14002" y="3902490"/>
            <a:ext cx="721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Then, the complex conductivity is given by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E9DF952-C2C0-65AC-0323-85F4377488C9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E9DF952-C2C0-65AC-0323-85F437748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4B35035-EF59-4CC6-9752-196C64BAB3D8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4B35035-EF59-4CC6-9752-196C64BAB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7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42A640C1-818F-2016-15BD-763094863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6189">
            <a:off x="5486121" y="3028114"/>
            <a:ext cx="1412509" cy="1452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81045B0-26BA-F07A-7F87-22AB3F6CE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420" y="2695995"/>
            <a:ext cx="1235438" cy="6538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B3C8CC8F-627B-D780-7B58-1F1D32B30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902737">
            <a:off x="5479818" y="2445994"/>
            <a:ext cx="1334053" cy="7060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5791ADA6-FA41-3C9D-E3A0-9158FBF54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72209">
            <a:off x="8957907" y="2943902"/>
            <a:ext cx="1412509" cy="12712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7AF48347-CAEC-15CC-9F4C-9B8772D62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186921">
            <a:off x="9042382" y="2453958"/>
            <a:ext cx="1235438" cy="65385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C6349A-AD6D-6588-8BD8-13097F3FD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585" y="2738139"/>
            <a:ext cx="1358982" cy="71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39DB8DE-0ED3-3935-9469-3565E2DEEC77}"/>
                  </a:ext>
                </a:extLst>
              </p:cNvPr>
              <p:cNvSpPr txBox="1"/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39DB8DE-0ED3-3935-9469-3565E2DEE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5FE2AC0-A397-8C32-A883-8AEECB2B1C69}"/>
                  </a:ext>
                </a:extLst>
              </p:cNvPr>
              <p:cNvSpPr txBox="1"/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5FE2AC0-A397-8C32-A883-8AEECB2B1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B46E6B7-E55C-D260-51AF-80B5AA0F74E2}"/>
                  </a:ext>
                </a:extLst>
              </p:cNvPr>
              <p:cNvSpPr txBox="1"/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B46E6B7-E55C-D260-51AF-80B5AA0F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E2A1546A-3257-4A29-5194-C2B4865DEECF}"/>
                  </a:ext>
                </a:extLst>
              </p:cNvPr>
              <p:cNvSpPr txBox="1"/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E2A1546A-3257-4A29-5194-C2B4865D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9EA1CE1-9838-1873-625D-F13E35DB46B6}"/>
                  </a:ext>
                </a:extLst>
              </p:cNvPr>
              <p:cNvSpPr txBox="1"/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9EA1CE1-9838-1873-625D-F13E35DB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0B00087-1BF0-E71A-8DB9-3DCAA68E68D4}"/>
                  </a:ext>
                </a:extLst>
              </p:cNvPr>
              <p:cNvSpPr txBox="1"/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0B00087-1BF0-E71A-8DB9-3DCAA68E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86D8749C-A811-E3B2-B2BF-6878BD32051A}"/>
              </a:ext>
            </a:extLst>
          </p:cNvPr>
          <p:cNvSpPr/>
          <p:nvPr/>
        </p:nvSpPr>
        <p:spPr>
          <a:xfrm>
            <a:off x="4629148" y="1890236"/>
            <a:ext cx="2605303" cy="184453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11E190A-C641-A147-8C36-BFB64A09C8A3}"/>
              </a:ext>
            </a:extLst>
          </p:cNvPr>
          <p:cNvSpPr/>
          <p:nvPr/>
        </p:nvSpPr>
        <p:spPr>
          <a:xfrm>
            <a:off x="7738045" y="1862810"/>
            <a:ext cx="2865093" cy="1844533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7BEEBF25-FE7D-55D6-7F7C-47E32414AE88}"/>
              </a:ext>
            </a:extLst>
          </p:cNvPr>
          <p:cNvSpPr>
            <a:spLocks noChangeAspect="1"/>
          </p:cNvSpPr>
          <p:nvPr/>
        </p:nvSpPr>
        <p:spPr>
          <a:xfrm>
            <a:off x="8790533" y="2472327"/>
            <a:ext cx="568989" cy="5689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7B3FEE3-C829-B4A6-08EC-DAEE381F4B19}"/>
                  </a:ext>
                </a:extLst>
              </p:cNvPr>
              <p:cNvSpPr txBox="1"/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7B3FEE3-C829-B4A6-08EC-DAEE381F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楕円 58">
            <a:extLst>
              <a:ext uri="{FF2B5EF4-FFF2-40B4-BE49-F238E27FC236}">
                <a16:creationId xmlns:a16="http://schemas.microsoft.com/office/drawing/2014/main" id="{D1D23618-84E8-190A-2978-1011B0228F43}"/>
              </a:ext>
            </a:extLst>
          </p:cNvPr>
          <p:cNvSpPr>
            <a:spLocks noChangeAspect="1"/>
          </p:cNvSpPr>
          <p:nvPr/>
        </p:nvSpPr>
        <p:spPr>
          <a:xfrm>
            <a:off x="5517906" y="2480348"/>
            <a:ext cx="517263" cy="517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7DE5476B-3C0E-C5BB-3631-DECC4EC60D53}"/>
              </a:ext>
            </a:extLst>
          </p:cNvPr>
          <p:cNvSpPr>
            <a:spLocks noChangeAspect="1"/>
          </p:cNvSpPr>
          <p:nvPr/>
        </p:nvSpPr>
        <p:spPr>
          <a:xfrm>
            <a:off x="9225600" y="2625185"/>
            <a:ext cx="265437" cy="2654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1511DDF3-377B-A20B-DDE0-9654D2BE1859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0CDF965-8831-CAE3-6FFF-B9F88B07B005}"/>
              </a:ext>
            </a:extLst>
          </p:cNvPr>
          <p:cNvSpPr/>
          <p:nvPr/>
        </p:nvSpPr>
        <p:spPr>
          <a:xfrm>
            <a:off x="4489558" y="959635"/>
            <a:ext cx="1643300" cy="589703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5DE9686-B3AA-3D4D-7C9B-42EECB6B5AB6}"/>
              </a:ext>
            </a:extLst>
          </p:cNvPr>
          <p:cNvSpPr/>
          <p:nvPr/>
        </p:nvSpPr>
        <p:spPr>
          <a:xfrm>
            <a:off x="4515433" y="1770300"/>
            <a:ext cx="6228229" cy="2095002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4E815CC-ED45-A972-BA6F-000E940FA3BC}"/>
              </a:ext>
            </a:extLst>
          </p:cNvPr>
          <p:cNvSpPr txBox="1"/>
          <p:nvPr/>
        </p:nvSpPr>
        <p:spPr>
          <a:xfrm>
            <a:off x="7705627" y="3166043"/>
            <a:ext cx="199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Higgs mediated contribution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E037D11A-C4BF-F674-4F95-B853A0D0C3FE}"/>
              </a:ext>
            </a:extLst>
          </p:cNvPr>
          <p:cNvSpPr txBox="1"/>
          <p:nvPr/>
        </p:nvSpPr>
        <p:spPr>
          <a:xfrm>
            <a:off x="4659476" y="335615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AAA </a:t>
            </a:r>
            <a:r>
              <a:rPr kumimoji="1" lang="en-US" altLang="ja-JP" dirty="0" err="1"/>
              <a:t>cotribution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86905A59-3421-3901-61E2-1C7A49DBB13F}"/>
                  </a:ext>
                </a:extLst>
              </p:cNvPr>
              <p:cNvSpPr txBox="1"/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86905A59-3421-3901-61E2-1C7A49DB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図 66">
            <a:extLst>
              <a:ext uri="{FF2B5EF4-FFF2-40B4-BE49-F238E27FC236}">
                <a16:creationId xmlns:a16="http://schemas.microsoft.com/office/drawing/2014/main" id="{08B76D27-04ED-AF4E-4BE9-699C2837D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88EC942-D504-8F25-82DA-87FE8E7AE64B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88EC942-D504-8F25-82DA-87FE8E7A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731F692E-2120-16A3-0C50-B16C0B95363B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C977E03-6EAA-9BDC-DD6A-71D7D2134D3D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02F965-6A02-1C10-3DFC-70C1B15436E1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65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2880-A191-4E2E-99B4-11B6D877B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C45846-AD67-D445-D13C-53BCFA9E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2" y="1225679"/>
            <a:ext cx="1692225" cy="1114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F6FA7-5A7D-C84C-417D-E280AD8BD5B9}"/>
                  </a:ext>
                </a:extLst>
              </p:cNvPr>
              <p:cNvSpPr txBox="1"/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F6FA7-5A7D-C84C-417D-E280AD8B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35BFE7-406C-CC3A-7CD6-B0F30D96B32C}"/>
              </a:ext>
            </a:extLst>
          </p:cNvPr>
          <p:cNvSpPr txBox="1"/>
          <p:nvPr/>
        </p:nvSpPr>
        <p:spPr>
          <a:xfrm>
            <a:off x="30480" y="40775"/>
            <a:ext cx="5906553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Complex conductivity formula</a:t>
            </a:r>
            <a:endParaRPr kumimoji="1" lang="ja-JP" altLang="en-US" sz="3200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C1F5AC9-746D-C90B-BCB6-6F1AD9850ECC}"/>
              </a:ext>
            </a:extLst>
          </p:cNvPr>
          <p:cNvSpPr/>
          <p:nvPr/>
        </p:nvSpPr>
        <p:spPr>
          <a:xfrm>
            <a:off x="79705" y="701736"/>
            <a:ext cx="7473646" cy="60966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6740AD3-5C0F-C8DF-CAD2-81C526475D88}"/>
                  </a:ext>
                </a:extLst>
              </p:cNvPr>
              <p:cNvSpPr txBox="1"/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6740AD3-5C0F-C8DF-CAD2-81C52647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blipFill>
                <a:blip r:embed="rId4"/>
                <a:stretch>
                  <a:fillRect l="-3957" t="-23810" r="-10072" b="-4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EDF0D835-F79C-2F04-B12E-C97D2254E1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0494" y="1912010"/>
            <a:ext cx="4535055" cy="133064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F2F06EF-1987-1611-CE05-5FCA19C66B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228"/>
          <a:stretch>
            <a:fillRect/>
          </a:stretch>
        </p:blipFill>
        <p:spPr>
          <a:xfrm>
            <a:off x="1432210" y="3390322"/>
            <a:ext cx="4535055" cy="1624903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80AC2F8-A8DF-DB65-012C-F879690076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633"/>
          <a:stretch>
            <a:fillRect/>
          </a:stretch>
        </p:blipFill>
        <p:spPr>
          <a:xfrm>
            <a:off x="1422909" y="5159639"/>
            <a:ext cx="4535055" cy="1486634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86E67AB-FA08-6897-14CA-937CB0A1F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92" y="2202224"/>
            <a:ext cx="984220" cy="7502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9A8103-5E96-2A31-F443-FF5BC127F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471" y="3646218"/>
            <a:ext cx="1367149" cy="9698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7CFEA9-FB52-72EA-40FE-C5D41A786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643" y="5396171"/>
            <a:ext cx="1523572" cy="97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308BB4D-AF56-012E-BECE-AC59BDC43F82}"/>
                  </a:ext>
                </a:extLst>
              </p:cNvPr>
              <p:cNvSpPr txBox="1"/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FF00"/>
                    </a:solidFill>
                  </a:rPr>
                  <a:t>Nonequilibrium corrections due to the Doppler fluctuation of flow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308BB4D-AF56-012E-BECE-AC59BDC4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blipFill>
                <a:blip r:embed="rId14"/>
                <a:stretch>
                  <a:fillRect l="-1294"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C4D86CC0-7A45-BDB1-3BB5-D292D6E0B74A}"/>
              </a:ext>
            </a:extLst>
          </p:cNvPr>
          <p:cNvSpPr/>
          <p:nvPr/>
        </p:nvSpPr>
        <p:spPr>
          <a:xfrm rot="10800000">
            <a:off x="7347726" y="3390322"/>
            <a:ext cx="640080" cy="3378643"/>
          </a:xfrm>
          <a:prstGeom prst="leftBrace">
            <a:avLst>
              <a:gd name="adj1" fmla="val 40079"/>
              <a:gd name="adj2" fmla="val 19328"/>
            </a:avLst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706FD29-E86B-F092-ADD1-87B45D7ACC7D}"/>
                  </a:ext>
                </a:extLst>
              </p:cNvPr>
              <p:cNvSpPr txBox="1"/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706FD29-E86B-F092-ADD1-87B45D7A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89E42E-E0D7-ED2B-9F05-87C2A213612B}"/>
                  </a:ext>
                </a:extLst>
              </p:cNvPr>
              <p:cNvSpPr txBox="1"/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89E42E-E0D7-ED2B-9F05-87C2A2136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A2E2A4B-1770-4861-6F57-E489A3B84F37}"/>
              </a:ext>
            </a:extLst>
          </p:cNvPr>
          <p:cNvSpPr txBox="1"/>
          <p:nvPr/>
        </p:nvSpPr>
        <p:spPr>
          <a:xfrm>
            <a:off x="117413" y="5494378"/>
            <a:ext cx="135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92D050"/>
                </a:solidFill>
              </a:rPr>
              <a:t>Higgs </a:t>
            </a:r>
          </a:p>
          <a:p>
            <a:r>
              <a:rPr kumimoji="1" lang="en-US" altLang="ja-JP" sz="1600" dirty="0">
                <a:solidFill>
                  <a:srgbClr val="92D050"/>
                </a:solidFill>
              </a:rPr>
              <a:t>mediated contribution</a:t>
            </a:r>
            <a:endParaRPr kumimoji="1" lang="ja-JP" altLang="en-US" sz="1600" dirty="0">
              <a:solidFill>
                <a:srgbClr val="92D05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CA78394-6779-A1C4-949D-B41F29456E59}"/>
              </a:ext>
            </a:extLst>
          </p:cNvPr>
          <p:cNvSpPr txBox="1"/>
          <p:nvPr/>
        </p:nvSpPr>
        <p:spPr>
          <a:xfrm>
            <a:off x="87221" y="3905928"/>
            <a:ext cx="13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C000"/>
                </a:solidFill>
              </a:rPr>
              <a:t>AAA </a:t>
            </a:r>
          </a:p>
          <a:p>
            <a:r>
              <a:rPr kumimoji="1" lang="en-US" altLang="ja-JP" sz="1600" dirty="0">
                <a:solidFill>
                  <a:srgbClr val="FFC000"/>
                </a:solidFill>
              </a:rPr>
              <a:t>contribution</a:t>
            </a:r>
            <a:endParaRPr kumimoji="1" lang="ja-JP" altLang="en-US" sz="1600" dirty="0">
              <a:solidFill>
                <a:srgbClr val="FFC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854E5B-6123-5882-DBBC-D817AB5DCA6A}"/>
              </a:ext>
            </a:extLst>
          </p:cNvPr>
          <p:cNvSpPr txBox="1"/>
          <p:nvPr/>
        </p:nvSpPr>
        <p:spPr>
          <a:xfrm>
            <a:off x="6092471" y="137200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637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EDA5-0D62-B911-4BCA-0DD6CFD5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446529E-3A4A-9FB4-9DE3-C0945E43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2" y="1225679"/>
            <a:ext cx="1692225" cy="1114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7DA6ABD-8439-1059-BA34-5E4846F609A2}"/>
                  </a:ext>
                </a:extLst>
              </p:cNvPr>
              <p:cNvSpPr txBox="1"/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F6FA7-5A7D-C84C-417D-E280AD8B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E9546F8-6FE0-4E98-4ABE-EE7B95862E77}"/>
              </a:ext>
            </a:extLst>
          </p:cNvPr>
          <p:cNvSpPr txBox="1"/>
          <p:nvPr/>
        </p:nvSpPr>
        <p:spPr>
          <a:xfrm>
            <a:off x="30480" y="40775"/>
            <a:ext cx="5906553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Complex conductivity formula</a:t>
            </a:r>
            <a:endParaRPr kumimoji="1" lang="ja-JP" altLang="en-US" sz="3200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B2E6BD5-757D-D1B3-3496-2076E92F9667}"/>
              </a:ext>
            </a:extLst>
          </p:cNvPr>
          <p:cNvSpPr/>
          <p:nvPr/>
        </p:nvSpPr>
        <p:spPr>
          <a:xfrm>
            <a:off x="79705" y="701736"/>
            <a:ext cx="7473646" cy="60966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9E23030C-489D-3C3D-3420-F51EBF54A0CF}"/>
                  </a:ext>
                </a:extLst>
              </p:cNvPr>
              <p:cNvSpPr txBox="1"/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6740AD3-5C0F-C8DF-CAD2-81C52647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blipFill>
                <a:blip r:embed="rId4"/>
                <a:stretch>
                  <a:fillRect l="-3957" t="-23810" r="-10072" b="-4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9FEAAB01-0951-DE43-9FA4-AD25C66CB9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0494" y="1912010"/>
            <a:ext cx="4535055" cy="133064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C056607-9572-1BA2-7C9C-5018CAD277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228"/>
          <a:stretch>
            <a:fillRect/>
          </a:stretch>
        </p:blipFill>
        <p:spPr>
          <a:xfrm>
            <a:off x="1432210" y="3390322"/>
            <a:ext cx="4535055" cy="1624903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C383D99-A037-4DF4-75F9-86A6CFD941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633"/>
          <a:stretch>
            <a:fillRect/>
          </a:stretch>
        </p:blipFill>
        <p:spPr>
          <a:xfrm>
            <a:off x="1422909" y="5159639"/>
            <a:ext cx="4535055" cy="1486634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F1973AB-AFC2-3A41-1551-C6D8A5DB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92" y="2202224"/>
            <a:ext cx="984220" cy="7502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D598BD-7FB4-FAEB-1C7A-657449EBD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471" y="3646218"/>
            <a:ext cx="1367149" cy="9698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74F904-B0F6-224A-C9ED-B953F40B5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643" y="5396171"/>
            <a:ext cx="1523572" cy="97295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9DE09C-C1E0-2C12-6397-2431180FA63B}"/>
              </a:ext>
            </a:extLst>
          </p:cNvPr>
          <p:cNvSpPr/>
          <p:nvPr/>
        </p:nvSpPr>
        <p:spPr>
          <a:xfrm>
            <a:off x="7735118" y="701735"/>
            <a:ext cx="4364523" cy="31915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D1236A1-6927-6B47-50AA-072821EE2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5629" y="1222409"/>
            <a:ext cx="1689381" cy="1117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A99A54F-D6CD-15BA-2B4E-56FD3B9CAAD2}"/>
                  </a:ext>
                </a:extLst>
              </p:cNvPr>
              <p:cNvSpPr txBox="1"/>
              <p:nvPr/>
            </p:nvSpPr>
            <p:spPr>
              <a:xfrm>
                <a:off x="7961263" y="783940"/>
                <a:ext cx="174374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0BAF0CB-4E2F-4A27-E22F-3AA23F062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263" y="783940"/>
                <a:ext cx="1743747" cy="369332"/>
              </a:xfrm>
              <a:prstGeom prst="rect">
                <a:avLst/>
              </a:prstGeom>
              <a:blipFill>
                <a:blip r:embed="rId11"/>
                <a:stretch>
                  <a:fillRect l="-3472" t="-25806" r="-10069" b="-451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47EB5A6-83C6-BD09-98D2-0C0AC712E0A6}"/>
                  </a:ext>
                </a:extLst>
              </p:cNvPr>
              <p:cNvSpPr txBox="1"/>
              <p:nvPr/>
            </p:nvSpPr>
            <p:spPr>
              <a:xfrm>
                <a:off x="9886778" y="1268309"/>
                <a:ext cx="1591974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E220673-2BBB-30F1-35DC-54A9D329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78" y="1268309"/>
                <a:ext cx="1591974" cy="512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>
            <a:extLst>
              <a:ext uri="{FF2B5EF4-FFF2-40B4-BE49-F238E27FC236}">
                <a16:creationId xmlns:a16="http://schemas.microsoft.com/office/drawing/2014/main" id="{833E85E0-6782-D77B-5E6E-AC13868D9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2314" y="1754799"/>
            <a:ext cx="894745" cy="682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B5039F7-1AA1-D3EA-F89D-BBB04F269534}"/>
                  </a:ext>
                </a:extLst>
              </p:cNvPr>
              <p:cNvSpPr txBox="1"/>
              <p:nvPr/>
            </p:nvSpPr>
            <p:spPr>
              <a:xfrm>
                <a:off x="9581183" y="2167755"/>
                <a:ext cx="7074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857E6D-ACE7-1BC7-4997-17648FF4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183" y="2167755"/>
                <a:ext cx="707406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19EC3AF-A163-3CB1-FE4D-9CAC2EA2CC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030" y="2526273"/>
            <a:ext cx="4122777" cy="120967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B3ACD71-64E5-A6C7-0152-E8C8FA15AD0B}"/>
                  </a:ext>
                </a:extLst>
              </p:cNvPr>
              <p:cNvSpPr txBox="1"/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FF00"/>
                    </a:solidFill>
                  </a:rPr>
                  <a:t>Nonequilibrium corrections due to the Doppler fluctuation of flow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308BB4D-AF56-012E-BECE-AC59BDC4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blipFill>
                <a:blip r:embed="rId14"/>
                <a:stretch>
                  <a:fillRect l="-1294"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F98D349A-F135-D240-6F71-8F1A8F701887}"/>
              </a:ext>
            </a:extLst>
          </p:cNvPr>
          <p:cNvSpPr/>
          <p:nvPr/>
        </p:nvSpPr>
        <p:spPr>
          <a:xfrm rot="10800000">
            <a:off x="7347726" y="3390322"/>
            <a:ext cx="640080" cy="3378643"/>
          </a:xfrm>
          <a:prstGeom prst="leftBrace">
            <a:avLst>
              <a:gd name="adj1" fmla="val 40079"/>
              <a:gd name="adj2" fmla="val 19328"/>
            </a:avLst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D6AC9D07-83DA-1DC2-8F24-BB53DCF49F4C}"/>
                  </a:ext>
                </a:extLst>
              </p:cNvPr>
              <p:cNvSpPr txBox="1"/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706FD29-E86B-F092-ADD1-87B45D7A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C66CF02-3990-622A-1BD7-6EA9AFD33CCE}"/>
                  </a:ext>
                </a:extLst>
              </p:cNvPr>
              <p:cNvSpPr txBox="1"/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89E42E-E0D7-ED2B-9F05-87C2A2136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0B9530D-A7EC-2278-3E9B-B73958BAC6D5}"/>
              </a:ext>
            </a:extLst>
          </p:cNvPr>
          <p:cNvSpPr txBox="1"/>
          <p:nvPr/>
        </p:nvSpPr>
        <p:spPr>
          <a:xfrm>
            <a:off x="9340554" y="3946447"/>
            <a:ext cx="28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No Doppler fluctuation 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B697D4-6700-A46D-899D-5889DBCC1EB8}"/>
              </a:ext>
            </a:extLst>
          </p:cNvPr>
          <p:cNvSpPr txBox="1"/>
          <p:nvPr/>
        </p:nvSpPr>
        <p:spPr>
          <a:xfrm>
            <a:off x="117413" y="5494378"/>
            <a:ext cx="135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92D050"/>
                </a:solidFill>
              </a:rPr>
              <a:t>Higgs </a:t>
            </a:r>
          </a:p>
          <a:p>
            <a:r>
              <a:rPr kumimoji="1" lang="en-US" altLang="ja-JP" sz="1600" dirty="0">
                <a:solidFill>
                  <a:srgbClr val="92D050"/>
                </a:solidFill>
              </a:rPr>
              <a:t>mediated contribution</a:t>
            </a:r>
            <a:endParaRPr kumimoji="1" lang="ja-JP" altLang="en-US" sz="1600" dirty="0">
              <a:solidFill>
                <a:srgbClr val="92D05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A635546-1D6C-F7C4-5963-64BE261EF7F6}"/>
              </a:ext>
            </a:extLst>
          </p:cNvPr>
          <p:cNvSpPr txBox="1"/>
          <p:nvPr/>
        </p:nvSpPr>
        <p:spPr>
          <a:xfrm>
            <a:off x="87221" y="3905928"/>
            <a:ext cx="13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C000"/>
                </a:solidFill>
              </a:rPr>
              <a:t>AAA </a:t>
            </a:r>
          </a:p>
          <a:p>
            <a:r>
              <a:rPr kumimoji="1" lang="en-US" altLang="ja-JP" sz="1600" dirty="0">
                <a:solidFill>
                  <a:srgbClr val="FFC000"/>
                </a:solidFill>
              </a:rPr>
              <a:t>contribution</a:t>
            </a:r>
            <a:endParaRPr kumimoji="1" lang="ja-JP" altLang="en-US" sz="1600" dirty="0">
              <a:solidFill>
                <a:srgbClr val="FFC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234D56-C5BC-778E-E0F5-67B4CE2D787C}"/>
              </a:ext>
            </a:extLst>
          </p:cNvPr>
          <p:cNvSpPr txBox="1"/>
          <p:nvPr/>
        </p:nvSpPr>
        <p:spPr>
          <a:xfrm>
            <a:off x="6092471" y="137200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1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CD360722-0D8A-D934-C47E-76AAEA888D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5587" y="863953"/>
            <a:ext cx="2992978" cy="293716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647BB185-D7CC-6BED-9CCC-C6E289BA3B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76" y="3869684"/>
            <a:ext cx="2842785" cy="293716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A334A7F7-F4E0-8D4B-722E-943A3A33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261" y="50119"/>
            <a:ext cx="2473423" cy="163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22086F8-D526-A66D-B582-B70B5054E015}"/>
                  </a:ext>
                </a:extLst>
              </p:cNvPr>
              <p:cNvSpPr txBox="1"/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b="1" dirty="0"/>
                  <a:t>a</a:t>
                </a:r>
                <a:r>
                  <a:rPr kumimoji="1" lang="en-US" altLang="ja-JP" sz="4000" b="1" dirty="0"/>
                  <a:t>c </a:t>
                </a:r>
                <a14:m>
                  <m:oMath xmlns:m="http://schemas.openxmlformats.org/officeDocument/2006/math">
                    <m:r>
                      <a:rPr kumimoji="1" lang="en-US" altLang="ja-JP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en-US" altLang="ja-JP" sz="4000" b="1" dirty="0"/>
                  <a:t> dc</a:t>
                </a:r>
                <a:endParaRPr kumimoji="1" lang="ja-JP" altLang="en-US" sz="4000" b="1" dirty="0"/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22086F8-D526-A66D-B582-B70B5054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blipFill>
                <a:blip r:embed="rId8"/>
                <a:stretch>
                  <a:fillRect l="-11111" t="-15517" r="-9877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39FC08D-69E7-9328-71BC-8844D7C3F8D4}"/>
              </a:ext>
            </a:extLst>
          </p:cNvPr>
          <p:cNvSpPr txBox="1"/>
          <p:nvPr/>
        </p:nvSpPr>
        <p:spPr>
          <a:xfrm>
            <a:off x="8676642" y="6372073"/>
            <a:ext cx="3520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7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35151-0906-7554-EC1C-40558CA6B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988B3D01-FE7F-028F-FBA6-4C4E811A5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8920" y="800020"/>
            <a:ext cx="3048394" cy="2937164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1FBAF567-3A5A-A435-95D7-4255160D00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5587" y="863953"/>
            <a:ext cx="2992978" cy="293716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0873437-691F-5EDC-BD8A-BFC3533387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0840" y="3816819"/>
            <a:ext cx="2939541" cy="293716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CF87048-8507-1B4B-3E64-D5E384128A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76" y="3869684"/>
            <a:ext cx="2842785" cy="293716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F1CAAB64-4250-43F9-6529-7B85F6297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654" y="67105"/>
            <a:ext cx="2477586" cy="1632293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19F63774-912B-C59A-FF15-29F4F9097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261" y="50119"/>
            <a:ext cx="2473423" cy="1636457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F7CD6072-82C3-CC9A-F7E2-A405ECE8FDBB}"/>
              </a:ext>
            </a:extLst>
          </p:cNvPr>
          <p:cNvCxnSpPr>
            <a:cxnSpLocks/>
          </p:cNvCxnSpPr>
          <p:nvPr/>
        </p:nvCxnSpPr>
        <p:spPr>
          <a:xfrm>
            <a:off x="6302547" y="-50800"/>
            <a:ext cx="0" cy="69088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5E9330DE-B0F8-6E34-48AC-30E102681D99}"/>
                  </a:ext>
                </a:extLst>
              </p:cNvPr>
              <p:cNvSpPr txBox="1"/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b="1" dirty="0"/>
                  <a:t>a</a:t>
                </a:r>
                <a:r>
                  <a:rPr kumimoji="1" lang="en-US" altLang="ja-JP" sz="4000" b="1" dirty="0"/>
                  <a:t>c </a:t>
                </a:r>
                <a14:m>
                  <m:oMath xmlns:m="http://schemas.openxmlformats.org/officeDocument/2006/math">
                    <m:r>
                      <a:rPr kumimoji="1" lang="en-US" altLang="ja-JP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en-US" altLang="ja-JP" sz="4000" b="1" dirty="0"/>
                  <a:t> dc</a:t>
                </a:r>
                <a:endParaRPr kumimoji="1" lang="ja-JP" altLang="en-US" sz="4000" b="1" dirty="0"/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22086F8-D526-A66D-B582-B70B5054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blipFill>
                <a:blip r:embed="rId8"/>
                <a:stretch>
                  <a:fillRect l="-11111" t="-15517" r="-9877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D46545C8-2F82-5C2E-7C88-01FE1844C143}"/>
                  </a:ext>
                </a:extLst>
              </p:cNvPr>
              <p:cNvSpPr txBox="1"/>
              <p:nvPr/>
            </p:nvSpPr>
            <p:spPr>
              <a:xfrm>
                <a:off x="2131916" y="0"/>
                <a:ext cx="1875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b="1" dirty="0"/>
                  <a:t>a</a:t>
                </a:r>
                <a:r>
                  <a:rPr kumimoji="1" lang="en-US" altLang="ja-JP" sz="4000" b="1" dirty="0"/>
                  <a:t>c </a:t>
                </a:r>
                <a14:m>
                  <m:oMath xmlns:m="http://schemas.openxmlformats.org/officeDocument/2006/math">
                    <m:r>
                      <a:rPr kumimoji="1" lang="en-US" altLang="ja-JP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kumimoji="1" lang="en-US" altLang="ja-JP" sz="4000" b="1" dirty="0"/>
                  <a:t> dc</a:t>
                </a:r>
                <a:endParaRPr kumimoji="1" lang="ja-JP" altLang="en-US" sz="40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19EED08-780F-9BC4-7BC4-638B39148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916" y="0"/>
                <a:ext cx="1875835" cy="707886"/>
              </a:xfrm>
              <a:prstGeom prst="rect">
                <a:avLst/>
              </a:prstGeom>
              <a:blipFill>
                <a:blip r:embed="rId9"/>
                <a:stretch>
                  <a:fillRect l="-11726" t="-15517" r="-10749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E324A63E-A16E-538C-4606-27839620F7B2}"/>
              </a:ext>
            </a:extLst>
          </p:cNvPr>
          <p:cNvCxnSpPr>
            <a:cxnSpLocks/>
          </p:cNvCxnSpPr>
          <p:nvPr/>
        </p:nvCxnSpPr>
        <p:spPr>
          <a:xfrm flipH="1" flipV="1">
            <a:off x="2567767" y="1699398"/>
            <a:ext cx="1439984" cy="203778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A15CE2D6-E411-BB96-3C35-F4DD0AF9F178}"/>
              </a:ext>
            </a:extLst>
          </p:cNvPr>
          <p:cNvCxnSpPr>
            <a:cxnSpLocks/>
          </p:cNvCxnSpPr>
          <p:nvPr/>
        </p:nvCxnSpPr>
        <p:spPr>
          <a:xfrm flipH="1">
            <a:off x="2735274" y="3737184"/>
            <a:ext cx="1272477" cy="1915321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0D41A9-4E14-3368-E1CE-E71C5E447E28}"/>
              </a:ext>
            </a:extLst>
          </p:cNvPr>
          <p:cNvSpPr txBox="1"/>
          <p:nvPr/>
        </p:nvSpPr>
        <p:spPr>
          <a:xfrm>
            <a:off x="3913309" y="3276600"/>
            <a:ext cx="24775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Resonance peak due to the </a:t>
            </a:r>
            <a:r>
              <a:rPr kumimoji="1" lang="en-US" altLang="ja-JP" b="1" dirty="0">
                <a:solidFill>
                  <a:srgbClr val="92D050"/>
                </a:solidFill>
              </a:rPr>
              <a:t>Higgs</a:t>
            </a:r>
            <a:r>
              <a:rPr kumimoji="1" lang="en-US" altLang="ja-JP" dirty="0"/>
              <a:t> mode. 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Already observed in experiments!</a:t>
            </a:r>
          </a:p>
          <a:p>
            <a:r>
              <a:rPr kumimoji="1" lang="en-US" altLang="ja-JP" sz="1600" dirty="0">
                <a:solidFill>
                  <a:schemeClr val="tx2"/>
                </a:solidFill>
              </a:rPr>
              <a:t>S. Nakamura et al., </a:t>
            </a:r>
          </a:p>
          <a:p>
            <a:r>
              <a:rPr kumimoji="1" lang="en-US" altLang="ja-JP" sz="1600" dirty="0">
                <a:solidFill>
                  <a:schemeClr val="tx2"/>
                </a:solidFill>
              </a:rPr>
              <a:t>PRL </a:t>
            </a:r>
            <a:r>
              <a:rPr kumimoji="1" lang="en-US" altLang="ja-JP" sz="1600" b="1" dirty="0">
                <a:solidFill>
                  <a:schemeClr val="tx2"/>
                </a:solidFill>
              </a:rPr>
              <a:t>122</a:t>
            </a:r>
            <a:r>
              <a:rPr kumimoji="1" lang="en-US" altLang="ja-JP" sz="1600" dirty="0">
                <a:solidFill>
                  <a:schemeClr val="tx2"/>
                </a:solidFill>
              </a:rPr>
              <a:t>, 257001 (2019)</a:t>
            </a:r>
            <a:endParaRPr kumimoji="1" lang="en-US" altLang="ja-JP" sz="1600" dirty="0"/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7B4B4F-9F4D-F5D5-5E69-893066478486}"/>
              </a:ext>
            </a:extLst>
          </p:cNvPr>
          <p:cNvSpPr txBox="1"/>
          <p:nvPr/>
        </p:nvSpPr>
        <p:spPr>
          <a:xfrm>
            <a:off x="8676642" y="6372073"/>
            <a:ext cx="3520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017858-4EE5-3918-4763-1ECE8E142F6A}"/>
              </a:ext>
            </a:extLst>
          </p:cNvPr>
          <p:cNvSpPr txBox="1"/>
          <p:nvPr/>
        </p:nvSpPr>
        <p:spPr>
          <a:xfrm>
            <a:off x="3314689" y="6375627"/>
            <a:ext cx="2909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08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D6C3-D35D-5144-A282-60378D719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7F5B261-18AF-9D7E-BCAB-65B3CCC74E2B}"/>
              </a:ext>
            </a:extLst>
          </p:cNvPr>
          <p:cNvSpPr txBox="1"/>
          <p:nvPr/>
        </p:nvSpPr>
        <p:spPr>
          <a:xfrm>
            <a:off x="437753" y="844887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C000"/>
                </a:solidFill>
              </a:rPr>
              <a:t>Direct AAA photon action</a:t>
            </a:r>
            <a:endParaRPr kumimoji="1" lang="ja-JP" altLang="en-US" sz="2000" b="1" dirty="0">
              <a:solidFill>
                <a:srgbClr val="FFC000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448C196-E6DE-B4AC-67CA-EB80FFD2E2C0}"/>
              </a:ext>
            </a:extLst>
          </p:cNvPr>
          <p:cNvSpPr txBox="1"/>
          <p:nvPr/>
        </p:nvSpPr>
        <p:spPr>
          <a:xfrm>
            <a:off x="6432317" y="966314"/>
            <a:ext cx="359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92D050"/>
                </a:solidFill>
              </a:rPr>
              <a:t>Higgs</a:t>
            </a:r>
            <a:r>
              <a:rPr kumimoji="1" lang="en-US" altLang="ja-JP" b="1" dirty="0"/>
              <a:t> mediated contribution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139DC79-3766-B06D-2F5B-D919987851FD}"/>
                  </a:ext>
                </a:extLst>
              </p:cNvPr>
              <p:cNvSpPr txBox="1"/>
              <p:nvPr/>
            </p:nvSpPr>
            <p:spPr>
              <a:xfrm>
                <a:off x="3060065" y="385226"/>
                <a:ext cx="4466864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139DC79-3766-B06D-2F5B-D91998785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065" y="385226"/>
                <a:ext cx="4466864" cy="577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4CBB278B-D58D-E792-A51F-3B121EC731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573"/>
          <a:stretch>
            <a:fillRect/>
          </a:stretch>
        </p:blipFill>
        <p:spPr>
          <a:xfrm>
            <a:off x="437753" y="1271098"/>
            <a:ext cx="3407254" cy="1259841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69BAE9C-47E0-4B08-49B5-6A9CCD7CF7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356"/>
          <a:stretch>
            <a:fillRect/>
          </a:stretch>
        </p:blipFill>
        <p:spPr>
          <a:xfrm>
            <a:off x="6478265" y="1371740"/>
            <a:ext cx="3407254" cy="1123462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940463-6B7C-F30F-012B-294B3F3E7664}"/>
              </a:ext>
            </a:extLst>
          </p:cNvPr>
          <p:cNvSpPr txBox="1"/>
          <p:nvPr/>
        </p:nvSpPr>
        <p:spPr>
          <a:xfrm>
            <a:off x="-2391" y="13036"/>
            <a:ext cx="12194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The contributions from the nonequilibrium corrections are significant even at low frequencies</a:t>
            </a:r>
            <a:endParaRPr kumimoji="1" lang="ja-JP" altLang="en-US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37BA028-8E93-300E-917B-B35482B5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713" y="1321781"/>
            <a:ext cx="1892732" cy="118863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85E929C-66FC-FA70-FEC7-24D73DF47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504" y="1249663"/>
            <a:ext cx="1823836" cy="130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EDB8C55-1C13-EE1C-53CE-27415238B2BF}"/>
                  </a:ext>
                </a:extLst>
              </p:cNvPr>
              <p:cNvSpPr txBox="1"/>
              <p:nvPr/>
            </p:nvSpPr>
            <p:spPr>
              <a:xfrm>
                <a:off x="6432317" y="2484058"/>
                <a:ext cx="57402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Significantly contributes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ja-JP" sz="4000" dirty="0"/>
              </a:p>
              <a:p>
                <a:r>
                  <a:rPr kumimoji="1" lang="en-US" altLang="ja-JP" sz="2800" dirty="0"/>
                  <a:t>even at low frequencies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(ℏ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dirty="0"/>
                  <a:t>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EDB8C55-1C13-EE1C-53CE-27415238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17" y="2484058"/>
                <a:ext cx="5740226" cy="1569660"/>
              </a:xfrm>
              <a:prstGeom prst="rect">
                <a:avLst/>
              </a:prstGeom>
              <a:blipFill>
                <a:blip r:embed="rId6"/>
                <a:stretch>
                  <a:fillRect l="-2123" t="-4264" b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749DB36-A0DA-B6A1-4AA8-B038FD2AD6D6}"/>
                  </a:ext>
                </a:extLst>
              </p:cNvPr>
              <p:cNvSpPr txBox="1"/>
              <p:nvPr/>
            </p:nvSpPr>
            <p:spPr>
              <a:xfrm>
                <a:off x="354578" y="2528740"/>
                <a:ext cx="57402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Significantly contributes to</a:t>
                </a:r>
              </a:p>
              <a:p>
                <a:r>
                  <a:rPr kumimoji="1" lang="en-US" altLang="ja-JP" sz="4000" b="0" dirty="0"/>
                  <a:t>      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ja-JP" sz="4000" dirty="0"/>
                  <a:t>   ,  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sz="4000" dirty="0"/>
              </a:p>
              <a:p>
                <a:r>
                  <a:rPr kumimoji="1" lang="en-US" altLang="ja-JP" sz="2800" dirty="0"/>
                  <a:t>even at low frequencies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(ℏ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dirty="0"/>
                  <a:t>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749DB36-A0DA-B6A1-4AA8-B038FD2AD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8" y="2528740"/>
                <a:ext cx="5740226" cy="1569660"/>
              </a:xfrm>
              <a:prstGeom prst="rect">
                <a:avLst/>
              </a:prstGeom>
              <a:blipFill>
                <a:blip r:embed="rId7"/>
                <a:stretch>
                  <a:fillRect l="-2123" t="-4669" b="-9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170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60CC9-3EEA-9FDD-A0F0-E71C8BAF5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A00E01D-50FF-8AAD-CD09-7D28A5D35C6D}"/>
              </a:ext>
            </a:extLst>
          </p:cNvPr>
          <p:cNvSpPr txBox="1"/>
          <p:nvPr/>
        </p:nvSpPr>
        <p:spPr>
          <a:xfrm>
            <a:off x="437753" y="844887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C000"/>
                </a:solidFill>
              </a:rPr>
              <a:t>Direct AAA photon action</a:t>
            </a:r>
            <a:endParaRPr kumimoji="1" lang="ja-JP" altLang="en-US" sz="2000" b="1" dirty="0">
              <a:solidFill>
                <a:srgbClr val="FFC000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E6190F6-3300-57CA-3AFF-5CC4D89AD29A}"/>
              </a:ext>
            </a:extLst>
          </p:cNvPr>
          <p:cNvSpPr txBox="1"/>
          <p:nvPr/>
        </p:nvSpPr>
        <p:spPr>
          <a:xfrm>
            <a:off x="6432317" y="966314"/>
            <a:ext cx="359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92D050"/>
                </a:solidFill>
              </a:rPr>
              <a:t>Higgs</a:t>
            </a:r>
            <a:r>
              <a:rPr kumimoji="1" lang="en-US" altLang="ja-JP" b="1" dirty="0"/>
              <a:t> mediated contribution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8796D64-5C0E-8D3A-7D4E-2D1A51584363}"/>
                  </a:ext>
                </a:extLst>
              </p:cNvPr>
              <p:cNvSpPr txBox="1"/>
              <p:nvPr/>
            </p:nvSpPr>
            <p:spPr>
              <a:xfrm>
                <a:off x="3060065" y="385226"/>
                <a:ext cx="4466864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8796D64-5C0E-8D3A-7D4E-2D1A51584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065" y="385226"/>
                <a:ext cx="4466864" cy="577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A3434353-6D4C-BE74-3B1D-45CEF17DA8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573"/>
          <a:stretch>
            <a:fillRect/>
          </a:stretch>
        </p:blipFill>
        <p:spPr>
          <a:xfrm>
            <a:off x="437753" y="1271098"/>
            <a:ext cx="3407254" cy="1259841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7803D-E140-8070-4B96-7E3DFB8631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356"/>
          <a:stretch>
            <a:fillRect/>
          </a:stretch>
        </p:blipFill>
        <p:spPr>
          <a:xfrm>
            <a:off x="6478265" y="1371740"/>
            <a:ext cx="3407254" cy="1123462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A8718B-0C15-7A8E-EA7F-3CE06E2F3F1E}"/>
              </a:ext>
            </a:extLst>
          </p:cNvPr>
          <p:cNvSpPr txBox="1"/>
          <p:nvPr/>
        </p:nvSpPr>
        <p:spPr>
          <a:xfrm>
            <a:off x="-2391" y="13036"/>
            <a:ext cx="12194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The contributions from the nonequilibrium corrections are significant even at low frequencies</a:t>
            </a:r>
            <a:endParaRPr kumimoji="1" lang="ja-JP" altLang="en-US" sz="24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F455EAD-E72A-6D08-3944-CCD39F0D5926}"/>
              </a:ext>
            </a:extLst>
          </p:cNvPr>
          <p:cNvCxnSpPr>
            <a:cxnSpLocks/>
          </p:cNvCxnSpPr>
          <p:nvPr/>
        </p:nvCxnSpPr>
        <p:spPr>
          <a:xfrm>
            <a:off x="1647493" y="3668703"/>
            <a:ext cx="0" cy="1458872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292FF7-CBCA-5993-6E7C-D64F5DE177C1}"/>
              </a:ext>
            </a:extLst>
          </p:cNvPr>
          <p:cNvSpPr txBox="1"/>
          <p:nvPr/>
        </p:nvSpPr>
        <p:spPr>
          <a:xfrm>
            <a:off x="315749" y="5127575"/>
            <a:ext cx="3271087" cy="13849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Surface resistance </a:t>
            </a:r>
          </a:p>
          <a:p>
            <a:pPr algn="ctr"/>
            <a:r>
              <a:rPr kumimoji="1" lang="en-US" altLang="ja-JP" sz="2800" dirty="0"/>
              <a:t>or </a:t>
            </a:r>
          </a:p>
          <a:p>
            <a:pPr algn="ctr"/>
            <a:r>
              <a:rPr kumimoji="1" lang="en-US" altLang="ja-JP" sz="2800" dirty="0"/>
              <a:t>quality factor</a:t>
            </a:r>
            <a:endParaRPr kumimoji="1" lang="ja-JP" altLang="en-US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19F0614-286E-3CD3-19D8-629E2813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713" y="1321781"/>
            <a:ext cx="1892732" cy="118863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A5B5F6B-0F6A-10FC-8A25-C8DDE896C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504" y="1249663"/>
            <a:ext cx="1823836" cy="130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700F1AF-A15C-B5FA-D491-EA7986951E34}"/>
                  </a:ext>
                </a:extLst>
              </p:cNvPr>
              <p:cNvSpPr txBox="1"/>
              <p:nvPr/>
            </p:nvSpPr>
            <p:spPr>
              <a:xfrm>
                <a:off x="6432317" y="2484058"/>
                <a:ext cx="57402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Significantly contributes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ja-JP" sz="4000" dirty="0"/>
              </a:p>
              <a:p>
                <a:r>
                  <a:rPr kumimoji="1" lang="en-US" altLang="ja-JP" sz="2800" dirty="0"/>
                  <a:t>even at low frequencies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(ℏ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dirty="0"/>
                  <a:t>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700F1AF-A15C-B5FA-D491-EA7986951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17" y="2484058"/>
                <a:ext cx="5740226" cy="1569660"/>
              </a:xfrm>
              <a:prstGeom prst="rect">
                <a:avLst/>
              </a:prstGeom>
              <a:blipFill>
                <a:blip r:embed="rId6"/>
                <a:stretch>
                  <a:fillRect l="-2123" t="-4264" b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64C05FE-21E3-908D-5828-577A9E530275}"/>
                  </a:ext>
                </a:extLst>
              </p:cNvPr>
              <p:cNvSpPr txBox="1"/>
              <p:nvPr/>
            </p:nvSpPr>
            <p:spPr>
              <a:xfrm>
                <a:off x="354578" y="2528740"/>
                <a:ext cx="57402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Significantly contributes to</a:t>
                </a:r>
              </a:p>
              <a:p>
                <a:r>
                  <a:rPr kumimoji="1" lang="en-US" altLang="ja-JP" sz="4000" b="0" dirty="0"/>
                  <a:t>      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ja-JP" sz="4000" dirty="0"/>
                  <a:t>   ,  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sz="4000" dirty="0"/>
              </a:p>
              <a:p>
                <a:r>
                  <a:rPr kumimoji="1" lang="en-US" altLang="ja-JP" sz="2800" dirty="0"/>
                  <a:t>even at low frequencies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(ℏ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dirty="0"/>
                  <a:t>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64C05FE-21E3-908D-5828-577A9E53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8" y="2528740"/>
                <a:ext cx="5740226" cy="1569660"/>
              </a:xfrm>
              <a:prstGeom prst="rect">
                <a:avLst/>
              </a:prstGeom>
              <a:blipFill>
                <a:blip r:embed="rId7"/>
                <a:stretch>
                  <a:fillRect l="-2123" t="-4669" b="-9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EFE7BE9-43B3-84DA-8659-8E35E11FBA94}"/>
              </a:ext>
            </a:extLst>
          </p:cNvPr>
          <p:cNvSpPr/>
          <p:nvPr/>
        </p:nvSpPr>
        <p:spPr>
          <a:xfrm>
            <a:off x="1022660" y="2956380"/>
            <a:ext cx="1671782" cy="6818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56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A824-6EE4-96AD-F77D-C57CFF35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4A53233-AF5A-7C1F-F7CC-66EB00EDC839}"/>
              </a:ext>
            </a:extLst>
          </p:cNvPr>
          <p:cNvSpPr txBox="1"/>
          <p:nvPr/>
        </p:nvSpPr>
        <p:spPr>
          <a:xfrm>
            <a:off x="437753" y="844887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C000"/>
                </a:solidFill>
              </a:rPr>
              <a:t>Direct AAA photon action</a:t>
            </a:r>
            <a:endParaRPr kumimoji="1" lang="ja-JP" altLang="en-US" sz="2000" b="1" dirty="0">
              <a:solidFill>
                <a:srgbClr val="FFC000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FD7F938-705D-EC0B-2250-31F5A368A9FD}"/>
              </a:ext>
            </a:extLst>
          </p:cNvPr>
          <p:cNvSpPr txBox="1"/>
          <p:nvPr/>
        </p:nvSpPr>
        <p:spPr>
          <a:xfrm>
            <a:off x="6432317" y="966314"/>
            <a:ext cx="359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92D050"/>
                </a:solidFill>
              </a:rPr>
              <a:t>Higgs</a:t>
            </a:r>
            <a:r>
              <a:rPr kumimoji="1" lang="en-US" altLang="ja-JP" b="1" dirty="0"/>
              <a:t> mediated contribution</a:t>
            </a:r>
            <a:endParaRPr kumimoji="1" lang="ja-JP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9530262-0681-ECC3-B3D9-51CF4E522136}"/>
                  </a:ext>
                </a:extLst>
              </p:cNvPr>
              <p:cNvSpPr txBox="1"/>
              <p:nvPr/>
            </p:nvSpPr>
            <p:spPr>
              <a:xfrm>
                <a:off x="3060065" y="385226"/>
                <a:ext cx="4466864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9530262-0681-ECC3-B3D9-51CF4E52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065" y="385226"/>
                <a:ext cx="4466864" cy="577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90046939-819D-259E-13C9-A5DAAFDE7E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573"/>
          <a:stretch>
            <a:fillRect/>
          </a:stretch>
        </p:blipFill>
        <p:spPr>
          <a:xfrm>
            <a:off x="437753" y="1271098"/>
            <a:ext cx="3407254" cy="1259841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667D37D-F511-B42D-D48E-3840BA5B3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356"/>
          <a:stretch>
            <a:fillRect/>
          </a:stretch>
        </p:blipFill>
        <p:spPr>
          <a:xfrm>
            <a:off x="6478265" y="1371740"/>
            <a:ext cx="3407254" cy="1123462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4736E8-FD7E-43B8-1B88-A7A914B48646}"/>
              </a:ext>
            </a:extLst>
          </p:cNvPr>
          <p:cNvSpPr txBox="1"/>
          <p:nvPr/>
        </p:nvSpPr>
        <p:spPr>
          <a:xfrm>
            <a:off x="-2391" y="13036"/>
            <a:ext cx="12194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The contributions from the nonequilibrium corrections are significant even at low frequencies</a:t>
            </a:r>
            <a:endParaRPr kumimoji="1" lang="ja-JP" altLang="en-US" sz="24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EF9F66E4-61D3-0BE6-A5CC-EF040A164B13}"/>
              </a:ext>
            </a:extLst>
          </p:cNvPr>
          <p:cNvCxnSpPr>
            <a:cxnSpLocks/>
          </p:cNvCxnSpPr>
          <p:nvPr/>
        </p:nvCxnSpPr>
        <p:spPr>
          <a:xfrm>
            <a:off x="1647493" y="3668703"/>
            <a:ext cx="0" cy="1458872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57C0D0-30BE-6A39-57E2-9EA675971EF1}"/>
              </a:ext>
            </a:extLst>
          </p:cNvPr>
          <p:cNvSpPr txBox="1"/>
          <p:nvPr/>
        </p:nvSpPr>
        <p:spPr>
          <a:xfrm>
            <a:off x="315749" y="5127575"/>
            <a:ext cx="3271087" cy="13849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Surface resistance </a:t>
            </a:r>
          </a:p>
          <a:p>
            <a:pPr algn="ctr"/>
            <a:r>
              <a:rPr kumimoji="1" lang="en-US" altLang="ja-JP" sz="2800" dirty="0"/>
              <a:t>or </a:t>
            </a:r>
          </a:p>
          <a:p>
            <a:pPr algn="ctr"/>
            <a:r>
              <a:rPr kumimoji="1" lang="en-US" altLang="ja-JP" sz="2800" dirty="0"/>
              <a:t>quality factor</a:t>
            </a:r>
            <a:endParaRPr kumimoji="1" lang="ja-JP" altLang="en-US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C9BDF6A-798A-65E0-F7DD-2BCD6AE3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713" y="1321781"/>
            <a:ext cx="1892732" cy="118863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039DF78-FD38-69ED-1238-F5E31BE7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504" y="1249663"/>
            <a:ext cx="1823836" cy="1307500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AE7DF88-8FB9-BCB9-A097-9E50ED1078C5}"/>
              </a:ext>
            </a:extLst>
          </p:cNvPr>
          <p:cNvCxnSpPr>
            <a:cxnSpLocks/>
          </p:cNvCxnSpPr>
          <p:nvPr/>
        </p:nvCxnSpPr>
        <p:spPr>
          <a:xfrm>
            <a:off x="4842422" y="3668703"/>
            <a:ext cx="2084932" cy="1939634"/>
          </a:xfrm>
          <a:prstGeom prst="straightConnector1">
            <a:avLst/>
          </a:prstGeom>
          <a:ln w="889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11956FD-1F98-82C7-A778-4561598B5AA3}"/>
              </a:ext>
            </a:extLst>
          </p:cNvPr>
          <p:cNvCxnSpPr>
            <a:cxnSpLocks/>
          </p:cNvCxnSpPr>
          <p:nvPr/>
        </p:nvCxnSpPr>
        <p:spPr>
          <a:xfrm flipH="1">
            <a:off x="7264867" y="3643614"/>
            <a:ext cx="1190563" cy="1912883"/>
          </a:xfrm>
          <a:prstGeom prst="straightConnector1">
            <a:avLst/>
          </a:prstGeom>
          <a:ln w="889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BE20D1B-7048-4E8B-8D3B-F75504B9351D}"/>
              </a:ext>
            </a:extLst>
          </p:cNvPr>
          <p:cNvSpPr txBox="1"/>
          <p:nvPr/>
        </p:nvSpPr>
        <p:spPr>
          <a:xfrm>
            <a:off x="6478265" y="5657708"/>
            <a:ext cx="3674404" cy="584775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Kinetic inductance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85AD57A-616C-DE00-3CA1-5679E0271CB0}"/>
                  </a:ext>
                </a:extLst>
              </p:cNvPr>
              <p:cNvSpPr txBox="1"/>
              <p:nvPr/>
            </p:nvSpPr>
            <p:spPr>
              <a:xfrm>
                <a:off x="6432317" y="2484058"/>
                <a:ext cx="57402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Significantly contributes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4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ja-JP" sz="4000" dirty="0"/>
              </a:p>
              <a:p>
                <a:r>
                  <a:rPr kumimoji="1" lang="en-US" altLang="ja-JP" sz="2800" dirty="0"/>
                  <a:t>even at low frequencies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(ℏ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dirty="0"/>
                  <a:t>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85AD57A-616C-DE00-3CA1-5679E027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17" y="2484058"/>
                <a:ext cx="5740226" cy="1569660"/>
              </a:xfrm>
              <a:prstGeom prst="rect">
                <a:avLst/>
              </a:prstGeom>
              <a:blipFill>
                <a:blip r:embed="rId6"/>
                <a:stretch>
                  <a:fillRect l="-2123" t="-4264" b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A3F7D10-4B37-8B24-5B66-C4DFF83E7105}"/>
                  </a:ext>
                </a:extLst>
              </p:cNvPr>
              <p:cNvSpPr txBox="1"/>
              <p:nvPr/>
            </p:nvSpPr>
            <p:spPr>
              <a:xfrm>
                <a:off x="354578" y="2528740"/>
                <a:ext cx="57402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Significantly contributes to</a:t>
                </a:r>
              </a:p>
              <a:p>
                <a:r>
                  <a:rPr kumimoji="1" lang="en-US" altLang="ja-JP" sz="4000" b="0" dirty="0"/>
                  <a:t>      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ja-JP" sz="4000" dirty="0"/>
                  <a:t>   ,  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ja-JP" sz="4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sz="4000" dirty="0"/>
              </a:p>
              <a:p>
                <a:r>
                  <a:rPr kumimoji="1" lang="en-US" altLang="ja-JP" sz="2800" dirty="0"/>
                  <a:t>even at low frequencies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(ℏ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dirty="0"/>
                  <a:t>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A3F7D10-4B37-8B24-5B66-C4DFF83E7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8" y="2528740"/>
                <a:ext cx="5740226" cy="1569660"/>
              </a:xfrm>
              <a:prstGeom prst="rect">
                <a:avLst/>
              </a:prstGeom>
              <a:blipFill>
                <a:blip r:embed="rId7"/>
                <a:stretch>
                  <a:fillRect l="-2123" t="-4669" b="-97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6C5EB16-61D4-2B3F-CBC0-04E930AB3BC6}"/>
              </a:ext>
            </a:extLst>
          </p:cNvPr>
          <p:cNvSpPr/>
          <p:nvPr/>
        </p:nvSpPr>
        <p:spPr>
          <a:xfrm>
            <a:off x="8455430" y="2946407"/>
            <a:ext cx="1671782" cy="681843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5AEA506-2484-8615-B0A0-3293A54B1A6A}"/>
              </a:ext>
            </a:extLst>
          </p:cNvPr>
          <p:cNvSpPr/>
          <p:nvPr/>
        </p:nvSpPr>
        <p:spPr>
          <a:xfrm>
            <a:off x="3288340" y="2986860"/>
            <a:ext cx="1671782" cy="681843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877C5BC5-6E7A-0A50-1EEC-B8A8F0FD538D}"/>
              </a:ext>
            </a:extLst>
          </p:cNvPr>
          <p:cNvSpPr/>
          <p:nvPr/>
        </p:nvSpPr>
        <p:spPr>
          <a:xfrm>
            <a:off x="1022660" y="2956380"/>
            <a:ext cx="1671782" cy="6818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36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03A8F1-986E-C6CC-DB9A-AB4E7954F4D7}"/>
              </a:ext>
            </a:extLst>
          </p:cNvPr>
          <p:cNvSpPr txBox="1"/>
          <p:nvPr/>
        </p:nvSpPr>
        <p:spPr>
          <a:xfrm>
            <a:off x="554182" y="30480"/>
            <a:ext cx="11083636" cy="1200329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/>
              <a:t>Biproduct: the theory of current-dependent kinetic inductance is now established.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6FC0A77-EBC7-99E3-1353-434FAC09ED37}"/>
                  </a:ext>
                </a:extLst>
              </p:cNvPr>
              <p:cNvSpPr txBox="1"/>
              <p:nvPr/>
            </p:nvSpPr>
            <p:spPr>
              <a:xfrm>
                <a:off x="2606906" y="1325880"/>
                <a:ext cx="6867329" cy="1451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6FC0A77-EBC7-99E3-1353-434FAC09E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06" y="1325880"/>
                <a:ext cx="6867329" cy="14512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E3CE894-F3BB-33DE-8575-63195B98146F}"/>
                  </a:ext>
                </a:extLst>
              </p:cNvPr>
              <p:cNvSpPr txBox="1"/>
              <p:nvPr/>
            </p:nvSpPr>
            <p:spPr>
              <a:xfrm>
                <a:off x="3381680" y="3877814"/>
                <a:ext cx="5535426" cy="5129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E3CE894-F3BB-33DE-8575-63195B9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80" y="3877814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3F65D2EB-4474-E833-898C-0B9A6FBA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6" y="3161436"/>
            <a:ext cx="2725346" cy="1795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C9E1B77-4E87-9E7E-969E-8E0D0ED0085C}"/>
                  </a:ext>
                </a:extLst>
              </p:cNvPr>
              <p:cNvSpPr txBox="1"/>
              <p:nvPr/>
            </p:nvSpPr>
            <p:spPr>
              <a:xfrm>
                <a:off x="693532" y="2716085"/>
                <a:ext cx="16828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C9E1B77-4E87-9E7E-969E-8E0D0ED00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32" y="2716085"/>
                <a:ext cx="1682833" cy="369332"/>
              </a:xfrm>
              <a:prstGeom prst="rect">
                <a:avLst/>
              </a:prstGeom>
              <a:blipFill>
                <a:blip r:embed="rId5"/>
                <a:stretch>
                  <a:fillRect l="-3957" t="-25806" r="-10072" b="-451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3F51800-81A1-1A53-4D04-BFAD03D6CD03}"/>
                  </a:ext>
                </a:extLst>
              </p:cNvPr>
              <p:cNvSpPr txBox="1"/>
              <p:nvPr/>
            </p:nvSpPr>
            <p:spPr>
              <a:xfrm rot="2932768">
                <a:off x="4240336" y="4615436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3F51800-81A1-1A53-4D04-BFAD03D6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4240336" y="4615436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AB697A7-2B99-0B85-46B9-8BFD1A34F881}"/>
                  </a:ext>
                </a:extLst>
              </p:cNvPr>
              <p:cNvSpPr txBox="1"/>
              <p:nvPr/>
            </p:nvSpPr>
            <p:spPr>
              <a:xfrm rot="2932768">
                <a:off x="5380552" y="4682077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AB697A7-2B99-0B85-46B9-8BFD1A34F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380552" y="4682077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BA538ED-21E4-A799-196A-E6ADB30D7765}"/>
                  </a:ext>
                </a:extLst>
              </p:cNvPr>
              <p:cNvSpPr txBox="1"/>
              <p:nvPr/>
            </p:nvSpPr>
            <p:spPr>
              <a:xfrm rot="2932768">
                <a:off x="6575466" y="4612641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BA538ED-21E4-A799-196A-E6ADB30D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6575466" y="4612641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625816F-5F11-AD3F-30F1-220A6D314B63}"/>
              </a:ext>
            </a:extLst>
          </p:cNvPr>
          <p:cNvSpPr txBox="1"/>
          <p:nvPr/>
        </p:nvSpPr>
        <p:spPr>
          <a:xfrm>
            <a:off x="6439657" y="3446500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3F436F-0A9F-0B54-6776-7E1E73CE6727}"/>
              </a:ext>
            </a:extLst>
          </p:cNvPr>
          <p:cNvSpPr txBox="1"/>
          <p:nvPr/>
        </p:nvSpPr>
        <p:spPr>
          <a:xfrm>
            <a:off x="5239815" y="3476708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A59E331-1D5E-4DF8-4685-6AF7D55FE1F3}"/>
              </a:ext>
            </a:extLst>
          </p:cNvPr>
          <p:cNvSpPr txBox="1"/>
          <p:nvPr/>
        </p:nvSpPr>
        <p:spPr>
          <a:xfrm rot="2842825">
            <a:off x="5568144" y="5081531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2A4EE7-5804-DB95-ADA4-DF7DE2237202}"/>
              </a:ext>
            </a:extLst>
          </p:cNvPr>
          <p:cNvSpPr txBox="1"/>
          <p:nvPr/>
        </p:nvSpPr>
        <p:spPr>
          <a:xfrm rot="2842825">
            <a:off x="6687741" y="5081530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1336F6A-B8F9-5B9F-4525-F0C12CCEA1AE}"/>
              </a:ext>
            </a:extLst>
          </p:cNvPr>
          <p:cNvSpPr txBox="1"/>
          <p:nvPr/>
        </p:nvSpPr>
        <p:spPr>
          <a:xfrm>
            <a:off x="2833591" y="5962477"/>
            <a:ext cx="633295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43% comes from Higgs!</a:t>
            </a:r>
            <a:endParaRPr kumimoji="1" lang="ja-JP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BAE2510-946A-986E-BD10-F0C1A97CF22B}"/>
                  </a:ext>
                </a:extLst>
              </p:cNvPr>
              <p:cNvSpPr txBox="1"/>
              <p:nvPr/>
            </p:nvSpPr>
            <p:spPr>
              <a:xfrm>
                <a:off x="2948747" y="3050995"/>
                <a:ext cx="76357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20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2000" dirty="0"/>
                  <a:t>, we can analytically calculate the coefficient C: 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BAE2510-946A-986E-BD10-F0C1A97CF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47" y="3050995"/>
                <a:ext cx="7635745" cy="307777"/>
              </a:xfrm>
              <a:prstGeom prst="rect">
                <a:avLst/>
              </a:prstGeom>
              <a:blipFill>
                <a:blip r:embed="rId9"/>
                <a:stretch>
                  <a:fillRect l="-2077" t="-25490" r="-1038" b="-490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DED735C-0846-1580-21D2-DEB5DC40931A}"/>
              </a:ext>
            </a:extLst>
          </p:cNvPr>
          <p:cNvSpPr txBox="1"/>
          <p:nvPr/>
        </p:nvSpPr>
        <p:spPr>
          <a:xfrm>
            <a:off x="8053637" y="5431947"/>
            <a:ext cx="4148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D444EB6-D856-ACE0-E721-113C87C0D7E0}"/>
              </a:ext>
            </a:extLst>
          </p:cNvPr>
          <p:cNvSpPr/>
          <p:nvPr/>
        </p:nvSpPr>
        <p:spPr>
          <a:xfrm>
            <a:off x="6374563" y="1681480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88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6151A-63AD-89C7-C01B-B792BBD8D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2252650-E3BC-2729-E6A1-17348073B456}"/>
                  </a:ext>
                </a:extLst>
              </p:cNvPr>
              <p:cNvSpPr txBox="1"/>
              <p:nvPr/>
            </p:nvSpPr>
            <p:spPr>
              <a:xfrm>
                <a:off x="0" y="2177"/>
                <a:ext cx="1217932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dirty="0"/>
                  <a:t>One of the main theoretical questions in SRF physics is </a:t>
                </a:r>
                <a:r>
                  <a:rPr kumimoji="1" lang="en-US" altLang="ja-JP" sz="2800" u="sng" dirty="0"/>
                  <a:t>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u="sng" dirty="0"/>
                  <a:t> curve depends on frequency</a:t>
                </a:r>
                <a:r>
                  <a:rPr kumimoji="1" lang="en-US" altLang="ja-JP" sz="2800" dirty="0"/>
                  <a:t>. </a:t>
                </a:r>
              </a:p>
              <a:p>
                <a:endParaRPr kumimoji="1"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871C156-9B79-280F-28F0-0350D9ACB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"/>
                <a:ext cx="12179328" cy="1384995"/>
              </a:xfrm>
              <a:prstGeom prst="rect">
                <a:avLst/>
              </a:prstGeom>
              <a:blipFill>
                <a:blip r:embed="rId2"/>
                <a:stretch>
                  <a:fillRect l="-851" t="-48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EE74A809-5761-5502-BDE5-1945750F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17" t="39722" r="43761" b="12500"/>
          <a:stretch>
            <a:fillRect/>
          </a:stretch>
        </p:blipFill>
        <p:spPr>
          <a:xfrm>
            <a:off x="2894830" y="943218"/>
            <a:ext cx="6389669" cy="580469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7474BB-3F9F-E77A-CD12-59D099F85796}"/>
              </a:ext>
            </a:extLst>
          </p:cNvPr>
          <p:cNvSpPr txBox="1"/>
          <p:nvPr/>
        </p:nvSpPr>
        <p:spPr>
          <a:xfrm>
            <a:off x="2572906" y="5453117"/>
            <a:ext cx="7077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rgbClr val="0000FF"/>
                </a:solidFill>
              </a:rPr>
              <a:t>P. Dhakal, B. D. Khanal, A. Gurevich, and G. </a:t>
            </a:r>
            <a:r>
              <a:rPr lang="en-US" altLang="ja-JP" sz="1200" dirty="0" err="1">
                <a:solidFill>
                  <a:srgbClr val="0000FF"/>
                </a:solidFill>
              </a:rPr>
              <a:t>Ciovati</a:t>
            </a:r>
            <a:r>
              <a:rPr lang="en-US" altLang="ja-JP" sz="1200" dirty="0">
                <a:solidFill>
                  <a:srgbClr val="0000FF"/>
                </a:solidFill>
              </a:rPr>
              <a:t>, Phys. Rev. Accel. Beams </a:t>
            </a:r>
            <a:r>
              <a:rPr lang="en-US" altLang="ja-JP" sz="1200" b="1" dirty="0">
                <a:solidFill>
                  <a:srgbClr val="0000FF"/>
                </a:solidFill>
              </a:rPr>
              <a:t>27</a:t>
            </a:r>
            <a:r>
              <a:rPr lang="en-US" altLang="ja-JP" sz="1200" dirty="0">
                <a:solidFill>
                  <a:srgbClr val="0000FF"/>
                </a:solidFill>
              </a:rPr>
              <a:t>, 062001 (2024)</a:t>
            </a:r>
            <a:br>
              <a:rPr lang="en-US" altLang="ja-JP" sz="1200" dirty="0">
                <a:solidFill>
                  <a:srgbClr val="0000FF"/>
                </a:solidFill>
              </a:rPr>
            </a:br>
            <a:r>
              <a:rPr lang="pt-BR" altLang="ja-JP" sz="1200" dirty="0">
                <a:solidFill>
                  <a:srgbClr val="0000FF"/>
                </a:solidFill>
              </a:rPr>
              <a:t>DOI: </a:t>
            </a:r>
            <a:r>
              <a:rPr lang="pt-BR" altLang="ja-JP" sz="1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https://doi.org/10.1103/PhysRevAccelBeams.27.062001</a:t>
            </a:r>
            <a:r>
              <a:rPr lang="pt-BR" altLang="ja-JP" sz="1200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28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2A434E-A0D8-8792-A1AD-0591C666F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855E52-137A-1FDF-A237-834B446A9889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F35989F7-AAA8-4AB4-7D2E-8C8D1C240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6" y="1747644"/>
            <a:ext cx="4389198" cy="289170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D061BA-8393-6D12-281E-515F699C0738}"/>
              </a:ext>
            </a:extLst>
          </p:cNvPr>
          <p:cNvSpPr txBox="1"/>
          <p:nvPr/>
        </p:nvSpPr>
        <p:spPr>
          <a:xfrm>
            <a:off x="423990" y="225601"/>
            <a:ext cx="4681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i="1" dirty="0"/>
              <a:t>Analogue R</a:t>
            </a:r>
            <a:r>
              <a:rPr kumimoji="1" lang="en-US" altLang="ja-JP" sz="3600" i="1" baseline="-25000" dirty="0"/>
              <a:t>s</a:t>
            </a:r>
            <a:r>
              <a:rPr kumimoji="1" lang="en-US" altLang="ja-JP" sz="3600" i="1" dirty="0"/>
              <a:t>(E) curve </a:t>
            </a:r>
          </a:p>
          <a:p>
            <a:pPr algn="ctr"/>
            <a:r>
              <a:rPr kumimoji="1" lang="en-US" altLang="ja-JP" sz="3600" dirty="0"/>
              <a:t>in </a:t>
            </a:r>
            <a:r>
              <a:rPr kumimoji="1" lang="en-US" altLang="ja-JP" sz="3600" dirty="0" err="1"/>
              <a:t>ac+dc</a:t>
            </a:r>
            <a:r>
              <a:rPr kumimoji="1" lang="en-US" altLang="ja-JP" sz="3600" dirty="0"/>
              <a:t> system</a:t>
            </a:r>
            <a:endParaRPr kumimoji="1" lang="ja-JP" altLang="en-US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680F06-09A8-E483-CD7F-65D696E4A477}"/>
              </a:ext>
            </a:extLst>
          </p:cNvPr>
          <p:cNvSpPr txBox="1"/>
          <p:nvPr/>
        </p:nvSpPr>
        <p:spPr>
          <a:xfrm>
            <a:off x="412784" y="4975096"/>
            <a:ext cx="4181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dc: arbitrary strength</a:t>
            </a:r>
          </a:p>
          <a:p>
            <a:r>
              <a:rPr kumimoji="1" lang="en-US" altLang="ja-JP" sz="3200" dirty="0"/>
              <a:t>ac: perturbation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3368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0D7D-DB45-EF5A-BC87-39284B2FE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703A9-8D0A-7FAD-6D6B-F3A945D5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DA515C1-6F9B-F03F-0BE7-AA9F71EB5561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40410FD-2DA8-BE5A-FECD-4A48B6150474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965CE44-09E7-EB51-E22A-81338EC42396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958DB86-EBA8-7115-60FB-51B827B2B576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3FCCBDF-E4D6-6236-435D-927BF0858B7D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9ECDF5A-0207-AFF9-ACFB-3A14EFBF2D71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4695113-158C-01A4-16A7-4EB8155C7800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58B2BF55-82BE-8837-6110-5331F9478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544240-732E-8FC8-F211-E146C366458A}"/>
              </a:ext>
            </a:extLst>
          </p:cNvPr>
          <p:cNvSpPr/>
          <p:nvPr/>
        </p:nvSpPr>
        <p:spPr>
          <a:xfrm>
            <a:off x="6817360" y="203200"/>
            <a:ext cx="3169920" cy="3302000"/>
          </a:xfrm>
          <a:prstGeom prst="rect">
            <a:avLst/>
          </a:prstGeom>
          <a:noFill/>
          <a:ln w="1111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8533B9-D24E-DE57-40EC-341090CB648A}"/>
              </a:ext>
            </a:extLst>
          </p:cNvPr>
          <p:cNvSpPr txBox="1"/>
          <p:nvPr/>
        </p:nvSpPr>
        <p:spPr>
          <a:xfrm rot="17452361">
            <a:off x="7056960" y="918576"/>
            <a:ext cx="2462115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8C1B"/>
                </a:solidFill>
              </a:rPr>
              <a:t>7GHz for Nb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995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0D88A-366F-BAEB-F827-47D75E81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664323-227E-8C3E-1932-41970E361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34825EF-8D32-614F-2C91-E7E3A35E136C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415C130-D3B5-F71C-3BDC-2CF62FA7C8C3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6A315A3-325F-11AD-A925-B810948F6AF5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28D321B-1270-EAAF-367C-B857F74BEE86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7F61C59-7743-97D3-35E8-0C932914C6AD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F5E9E-562D-9589-5D8E-F3552633C260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F9634B9-A38F-866A-EEFD-79C01EF624F4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7CCE40C-0050-DB7A-BFD2-98E073CF6359}"/>
                  </a:ext>
                </a:extLst>
              </p:cNvPr>
              <p:cNvSpPr txBox="1"/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Dotted curve: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kumimoji="1" lang="en-US" altLang="ja-JP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BEF2B51-EA26-DE9A-FE69-12DF7403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blipFill>
                <a:blip r:embed="rId9"/>
                <a:stretch>
                  <a:fillRect l="-5124" t="-7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6C6E8E1-3BAE-E195-257F-C77D8344100B}"/>
              </a:ext>
            </a:extLst>
          </p:cNvPr>
          <p:cNvCxnSpPr>
            <a:cxnSpLocks/>
          </p:cNvCxnSpPr>
          <p:nvPr/>
        </p:nvCxnSpPr>
        <p:spPr>
          <a:xfrm>
            <a:off x="4317216" y="1722359"/>
            <a:ext cx="2959092" cy="72341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BE2404CB-34BB-1B1E-791A-2E7FA7A3B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3335B5AE-2569-9FDB-D64C-D1EA5D48D4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6" y="1870208"/>
            <a:ext cx="672235" cy="5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75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3553-6B3C-B27D-CDE8-867834481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A7125-42E1-7312-559F-F0AF77C2C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1136CB3-9C7B-A8C8-3EEE-61B5AC0E9CEA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AC6F7A7-18ED-5044-5239-8F2D9A759883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401919C-6ED4-49A8-168D-469123C4CC63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A77339-45E2-2F3B-A179-F8CFE76F1C3F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20BD6A3-8E77-AF66-828D-EFEB9FA599F2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9319D6-FD8F-6763-1F9D-43C0243581FC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81CED81-14AD-C405-8F23-57E448F09673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C5D085B-80A0-91FB-6FF1-A8F05072D8CD}"/>
                  </a:ext>
                </a:extLst>
              </p:cNvPr>
              <p:cNvSpPr txBox="1"/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Dotted curve: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kumimoji="1" lang="en-US" altLang="ja-JP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BEF2B51-EA26-DE9A-FE69-12DF7403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blipFill>
                <a:blip r:embed="rId9"/>
                <a:stretch>
                  <a:fillRect l="-5124" t="-7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40AA80B-05B6-8840-8413-53259BA82428}"/>
              </a:ext>
            </a:extLst>
          </p:cNvPr>
          <p:cNvCxnSpPr>
            <a:cxnSpLocks/>
          </p:cNvCxnSpPr>
          <p:nvPr/>
        </p:nvCxnSpPr>
        <p:spPr>
          <a:xfrm>
            <a:off x="4317216" y="1722359"/>
            <a:ext cx="2959092" cy="72341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76F8D3B-5EB2-C6D6-DB56-4A694435E642}"/>
                  </a:ext>
                </a:extLst>
              </p:cNvPr>
              <p:cNvSpPr txBox="1"/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Dashed curve: </a:t>
                </a:r>
              </a:p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Re[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76F8D3B-5EB2-C6D6-DB56-4A694435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blipFill>
                <a:blip r:embed="rId10"/>
                <a:stretch>
                  <a:fillRect l="-5474" t="-7353" r="-4197" b="-161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78CB16B-851C-2564-0908-9AC7130092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47477" y="3420990"/>
            <a:ext cx="3694592" cy="28958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B61B790-0387-8B08-E7F9-C2508455CFD3}"/>
                  </a:ext>
                </a:extLst>
              </p:cNvPr>
              <p:cNvSpPr txBox="1"/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 contribution from </a:t>
                </a:r>
              </a:p>
              <a:p>
                <a:r>
                  <a:rPr kumimoji="1" lang="en-US" altLang="ja-JP" sz="2800" dirty="0"/>
                  <a:t>the direct AAA action term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987F646-1379-D649-C17D-424D02C4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blipFill>
                <a:blip r:embed="rId12"/>
                <a:stretch>
                  <a:fillRect l="-2281" t="-7547" b="-163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F461630B-90DB-78EE-26A1-55AA0EFBDD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5BEBFFC-8F9E-9B71-38F5-026861CA3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76" y="1870208"/>
            <a:ext cx="672235" cy="51240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4880062-B46D-6E1F-F99F-8CAE763F59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14" y="3715421"/>
            <a:ext cx="637785" cy="45243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DAD6AF8-C7BD-686B-4A3C-FB05F3AB23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25" y="3157981"/>
            <a:ext cx="672235" cy="5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52E63-0D29-F665-89FC-E11EA653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65809-2E23-0F86-FC24-2506CE30D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DD05095-2CAC-5577-4923-DDB8D29DC114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A4A0E4-DBF3-90BC-2F0A-88B5DA81B07B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A0958DE-43DF-93D9-2FA8-6091D91FDA66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6DDCD9D7-289F-931F-5915-56AD473DF2C6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92718A3-415D-D635-47E0-413AA9BD80A2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684EEE-B951-1B8B-4878-6BB0A3978271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30CE60C-B901-B566-A382-5C06010506C4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B934987-C9C8-2CFB-B778-738C0256C4B2}"/>
                  </a:ext>
                </a:extLst>
              </p:cNvPr>
              <p:cNvSpPr txBox="1"/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Dotted curve: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kumimoji="1" lang="en-US" altLang="ja-JP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BEF2B51-EA26-DE9A-FE69-12DF7403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blipFill>
                <a:blip r:embed="rId9"/>
                <a:stretch>
                  <a:fillRect l="-5124" t="-7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D6F1A3C-3F3C-12A0-B1F3-F9207E3456AA}"/>
              </a:ext>
            </a:extLst>
          </p:cNvPr>
          <p:cNvCxnSpPr>
            <a:cxnSpLocks/>
          </p:cNvCxnSpPr>
          <p:nvPr/>
        </p:nvCxnSpPr>
        <p:spPr>
          <a:xfrm>
            <a:off x="4317216" y="1722359"/>
            <a:ext cx="2959092" cy="72341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52ACB16-18F7-8448-036A-84E6C866EF9A}"/>
                  </a:ext>
                </a:extLst>
              </p:cNvPr>
              <p:cNvSpPr txBox="1"/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Dashed curve: </a:t>
                </a:r>
              </a:p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Re[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52ACB16-18F7-8448-036A-84E6C866E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blipFill>
                <a:blip r:embed="rId10"/>
                <a:stretch>
                  <a:fillRect l="-5474" t="-7353" r="-4197" b="-161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6C31DC9-03C2-42E1-3E5E-9A8C50EC1C2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47477" y="3420990"/>
            <a:ext cx="3694592" cy="28958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701F592-ACA7-056C-D319-39CFE1FE4634}"/>
                  </a:ext>
                </a:extLst>
              </p:cNvPr>
              <p:cNvSpPr txBox="1"/>
              <p:nvPr/>
            </p:nvSpPr>
            <p:spPr>
              <a:xfrm>
                <a:off x="707522" y="4589895"/>
                <a:ext cx="4532844" cy="1224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FFC000"/>
                    </a:solidFill>
                  </a:rPr>
                  <a:t>Solid</a:t>
                </a:r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 curve: </a:t>
                </a:r>
              </a:p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Re[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sz="36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047C565-F340-4B6B-97D2-D79B8497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2" y="4589895"/>
                <a:ext cx="4532844" cy="1224053"/>
              </a:xfrm>
              <a:prstGeom prst="rect">
                <a:avLst/>
              </a:prstGeom>
              <a:blipFill>
                <a:blip r:embed="rId11"/>
                <a:stretch>
                  <a:fillRect l="-3882" t="-7843" b="-161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1F24389-A493-9BF2-88D1-CB5CD6FA7FF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40366" y="3016048"/>
            <a:ext cx="2035942" cy="2185874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FB932D9-5ADC-B015-B1FA-6F0741DEF137}"/>
                  </a:ext>
                </a:extLst>
              </p:cNvPr>
              <p:cNvSpPr txBox="1"/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 contribution from </a:t>
                </a:r>
              </a:p>
              <a:p>
                <a:r>
                  <a:rPr kumimoji="1" lang="en-US" altLang="ja-JP" sz="2800" dirty="0"/>
                  <a:t>the direct AAA action term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987F646-1379-D649-C17D-424D02C4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blipFill>
                <a:blip r:embed="rId12"/>
                <a:stretch>
                  <a:fillRect l="-2281" t="-7547" b="-163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B45A6413-E05B-E0FE-4AAA-48C8C22BC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8B183D8-FF65-57C7-DD28-107A2CE6C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76" y="1870208"/>
            <a:ext cx="672235" cy="51240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739B8DB-5A71-05CD-1819-F87B4BCE2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14" y="3715421"/>
            <a:ext cx="637785" cy="45243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02EA3FF-497C-D4B2-DF7D-1F3A8A0DE0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04" y="5514418"/>
            <a:ext cx="646143" cy="4126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90D97A1-AD04-840E-88AB-E340303D5A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25" y="3157981"/>
            <a:ext cx="672235" cy="51240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C0E2346-0286-40FA-24B8-99056FDC12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53" y="5026061"/>
            <a:ext cx="637786" cy="45243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ED9C4BD-8EF4-5D1F-EA44-2D8187433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81" y="4502072"/>
            <a:ext cx="611123" cy="4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2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78CF-AC39-87DF-0C05-75DCF2762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E3F4B08B-B200-922F-8D5D-1101751C9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8" t="14619" r="28994" b="10019"/>
          <a:stretch/>
        </p:blipFill>
        <p:spPr>
          <a:xfrm>
            <a:off x="5712287" y="106678"/>
            <a:ext cx="6301808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2BDA9C8-BD82-E89C-57CB-A4818E700561}"/>
                  </a:ext>
                </a:extLst>
              </p:cNvPr>
              <p:cNvSpPr txBox="1"/>
              <p:nvPr/>
            </p:nvSpPr>
            <p:spPr>
              <a:xfrm rot="16751836">
                <a:off x="6261071" y="1128849"/>
                <a:ext cx="1609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2BDA9C8-BD82-E89C-57CB-A4818E70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51836">
                <a:off x="6261071" y="1128849"/>
                <a:ext cx="1609158" cy="276999"/>
              </a:xfrm>
              <a:prstGeom prst="rect">
                <a:avLst/>
              </a:prstGeom>
              <a:blipFill>
                <a:blip r:embed="rId3"/>
                <a:stretch>
                  <a:fillRect l="-88636" t="-2602" r="-117045" b="-11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3A36597-8936-2168-B717-3BDD51FE04F9}"/>
                  </a:ext>
                </a:extLst>
              </p:cNvPr>
              <p:cNvSpPr txBox="1"/>
              <p:nvPr/>
            </p:nvSpPr>
            <p:spPr>
              <a:xfrm rot="16970620">
                <a:off x="7190416" y="1382465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B3B3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ja-JP" altLang="en-US" dirty="0">
                  <a:solidFill>
                    <a:srgbClr val="FFB3B3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3A36597-8936-2168-B717-3BDD51FE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70620">
                <a:off x="7190416" y="1382465"/>
                <a:ext cx="12945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0AF0E15-6F2A-9041-3D43-25E438EEBB71}"/>
                  </a:ext>
                </a:extLst>
              </p:cNvPr>
              <p:cNvSpPr txBox="1"/>
              <p:nvPr/>
            </p:nvSpPr>
            <p:spPr>
              <a:xfrm rot="17200365">
                <a:off x="8451980" y="1744359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ja-JP" altLang="en-US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0AF0E15-6F2A-9041-3D43-25E438EEB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00365">
                <a:off x="8451980" y="1744359"/>
                <a:ext cx="12945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9EBDB7-5975-4507-BF7A-E6230835B257}"/>
                  </a:ext>
                </a:extLst>
              </p:cNvPr>
              <p:cNvSpPr txBox="1"/>
              <p:nvPr/>
            </p:nvSpPr>
            <p:spPr>
              <a:xfrm rot="17268982">
                <a:off x="9845757" y="1864153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9EBDB7-5975-4507-BF7A-E6230835B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68982">
                <a:off x="9845757" y="1864153"/>
                <a:ext cx="12945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CEBA9FE-7021-29E2-42C7-D322B43873F4}"/>
                  </a:ext>
                </a:extLst>
              </p:cNvPr>
              <p:cNvSpPr txBox="1"/>
              <p:nvPr/>
            </p:nvSpPr>
            <p:spPr>
              <a:xfrm rot="20097851">
                <a:off x="9450878" y="4131135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CEBA9FE-7021-29E2-42C7-D322B438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851">
                <a:off x="9450878" y="4131135"/>
                <a:ext cx="12945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1B16690-2967-5606-7271-01561B6B2393}"/>
                  </a:ext>
                </a:extLst>
              </p:cNvPr>
              <p:cNvSpPr txBox="1"/>
              <p:nvPr/>
            </p:nvSpPr>
            <p:spPr>
              <a:xfrm rot="18477885">
                <a:off x="11000930" y="1216994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A244A2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ja-JP" altLang="en-US" dirty="0">
                  <a:solidFill>
                    <a:srgbClr val="A244A2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1B16690-2967-5606-7271-01561B6B2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77885">
                <a:off x="11000930" y="1216994"/>
                <a:ext cx="12945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6267D58-7076-E37E-6F50-EB9002E4A406}"/>
                  </a:ext>
                </a:extLst>
              </p:cNvPr>
              <p:cNvSpPr txBox="1"/>
              <p:nvPr/>
            </p:nvSpPr>
            <p:spPr>
              <a:xfrm>
                <a:off x="6416837" y="5094035"/>
                <a:ext cx="268613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6267D58-7076-E37E-6F50-EB9002E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37" y="5094035"/>
                <a:ext cx="2686130" cy="276999"/>
              </a:xfrm>
              <a:prstGeom prst="rect">
                <a:avLst/>
              </a:prstGeom>
              <a:blipFill>
                <a:blip r:embed="rId9"/>
                <a:stretch>
                  <a:fillRect t="-173333" b="-25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5C3B595-159E-8120-AB10-AFF999B83C43}"/>
                  </a:ext>
                </a:extLst>
              </p:cNvPr>
              <p:cNvSpPr txBox="1"/>
              <p:nvPr/>
            </p:nvSpPr>
            <p:spPr>
              <a:xfrm>
                <a:off x="9784252" y="5008657"/>
                <a:ext cx="14050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5C3B595-159E-8120-AB10-AFF999B8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252" y="5008657"/>
                <a:ext cx="1405000" cy="276999"/>
              </a:xfrm>
              <a:prstGeom prst="rect">
                <a:avLst/>
              </a:prstGeom>
              <a:blipFill>
                <a:blip r:embed="rId10"/>
                <a:stretch>
                  <a:fillRect l="-16883" t="-173333" r="-3463" b="-25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2E39BF4-D19A-02C3-CE2E-DFE73EEEBBFE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0C74C3-1C4F-D018-96BB-23CC3C003E9F}"/>
              </a:ext>
            </a:extLst>
          </p:cNvPr>
          <p:cNvSpPr txBox="1"/>
          <p:nvPr/>
        </p:nvSpPr>
        <p:spPr>
          <a:xfrm>
            <a:off x="217714" y="315686"/>
            <a:ext cx="5301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The </a:t>
            </a:r>
            <a:r>
              <a:rPr kumimoji="1" lang="en-US" altLang="ja-JP" sz="2800" i="1" dirty="0"/>
              <a:t>analogue anti Q-slope </a:t>
            </a:r>
            <a:r>
              <a:rPr kumimoji="1" lang="en-US" altLang="ja-JP" sz="2800" dirty="0"/>
              <a:t>is pronounced as the frequency increases</a:t>
            </a:r>
            <a:endParaRPr kumimoji="1" lang="ja-JP" altLang="en-US" sz="28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9C956C4-0F30-C422-44B4-32B136F531AF}"/>
              </a:ext>
            </a:extLst>
          </p:cNvPr>
          <p:cNvSpPr txBox="1"/>
          <p:nvPr/>
        </p:nvSpPr>
        <p:spPr>
          <a:xfrm>
            <a:off x="251340" y="2427681"/>
            <a:ext cx="540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The key player is the direct AAA photon action</a:t>
            </a:r>
            <a:endParaRPr kumimoji="1" lang="ja-JP" altLang="en-US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AE737A9-D5C1-527A-7F7D-C7C4F2967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4950" y="2870668"/>
            <a:ext cx="2670279" cy="191431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D55410A-2783-3439-A6F7-ED7E03CA3E3A}"/>
              </a:ext>
            </a:extLst>
          </p:cNvPr>
          <p:cNvSpPr txBox="1"/>
          <p:nvPr/>
        </p:nvSpPr>
        <p:spPr>
          <a:xfrm>
            <a:off x="-21772" y="5826980"/>
            <a:ext cx="59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Big clue to understand the pronounced anti Q-slope with increasing frequency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480E23A8-3CC6-3AF3-A0DE-128F4C3C5B0D}"/>
                  </a:ext>
                </a:extLst>
              </p:cNvPr>
              <p:cNvSpPr txBox="1"/>
              <p:nvPr/>
            </p:nvSpPr>
            <p:spPr>
              <a:xfrm>
                <a:off x="579330" y="4976053"/>
                <a:ext cx="3978525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480E23A8-3CC6-3AF3-A0DE-128F4C3C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0" y="4976053"/>
                <a:ext cx="3978525" cy="512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A5302B6-8E11-FF57-1CD5-68F3EC523C14}"/>
              </a:ext>
            </a:extLst>
          </p:cNvPr>
          <p:cNvSpPr/>
          <p:nvPr/>
        </p:nvSpPr>
        <p:spPr>
          <a:xfrm>
            <a:off x="2495090" y="4910802"/>
            <a:ext cx="898552" cy="717047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ABFDA92-5958-5AC7-B4B4-BDFB7FD5D2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8773" y="3824711"/>
            <a:ext cx="1692225" cy="111487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5E0EB88-2E77-2D65-9BE5-F90CC1FA96A1}"/>
              </a:ext>
            </a:extLst>
          </p:cNvPr>
          <p:cNvSpPr txBox="1"/>
          <p:nvPr/>
        </p:nvSpPr>
        <p:spPr>
          <a:xfrm rot="16970620">
            <a:off x="6983006" y="1094712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B3B3"/>
                </a:solidFill>
              </a:rPr>
              <a:t>3.6 GHz for Nb</a:t>
            </a:r>
            <a:endParaRPr lang="ja-JP" altLang="en-US" sz="2400" dirty="0">
              <a:solidFill>
                <a:srgbClr val="FFB3B3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931F3C-ABA8-B366-F521-65ED9164F845}"/>
              </a:ext>
            </a:extLst>
          </p:cNvPr>
          <p:cNvSpPr txBox="1"/>
          <p:nvPr/>
        </p:nvSpPr>
        <p:spPr>
          <a:xfrm rot="17066028">
            <a:off x="8274765" y="1368831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7B00"/>
                </a:solidFill>
              </a:rPr>
              <a:t>7 GHz for Nb</a:t>
            </a:r>
            <a:endParaRPr lang="ja-JP" altLang="en-US" sz="2400" dirty="0">
              <a:solidFill>
                <a:srgbClr val="FF7B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3631B7-1EF8-E9E9-9BAA-A376AFC8B856}"/>
              </a:ext>
            </a:extLst>
          </p:cNvPr>
          <p:cNvSpPr txBox="1"/>
          <p:nvPr/>
        </p:nvSpPr>
        <p:spPr>
          <a:xfrm rot="17066028">
            <a:off x="9728480" y="1094712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92D050"/>
                </a:solidFill>
              </a:rPr>
              <a:t>14 GHz for Nb</a:t>
            </a:r>
            <a:endParaRPr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EA8F5D-FE9E-46AE-FF1E-CB41C04657A7}"/>
              </a:ext>
            </a:extLst>
          </p:cNvPr>
          <p:cNvSpPr txBox="1"/>
          <p:nvPr/>
        </p:nvSpPr>
        <p:spPr>
          <a:xfrm rot="18006163">
            <a:off x="9930127" y="2790872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FF"/>
                </a:solidFill>
              </a:rPr>
              <a:t>36 GHz for Nb</a:t>
            </a:r>
            <a:endParaRPr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4E5BB4-C088-1D00-3441-607ECA6B0FAD}"/>
              </a:ext>
            </a:extLst>
          </p:cNvPr>
          <p:cNvSpPr txBox="1"/>
          <p:nvPr/>
        </p:nvSpPr>
        <p:spPr>
          <a:xfrm rot="16705975">
            <a:off x="6141491" y="1058271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1.8 GHz for Nb</a:t>
            </a:r>
            <a:endParaRPr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74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411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EE0F0-EC42-A1B6-5E7A-90B1259A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C89DBA-AC87-CD8E-065B-5C503170C45B}"/>
              </a:ext>
            </a:extLst>
          </p:cNvPr>
          <p:cNvSpPr txBox="1"/>
          <p:nvPr/>
        </p:nvSpPr>
        <p:spPr>
          <a:xfrm>
            <a:off x="1" y="849078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/>
              <a:t>Nonequilibrium </a:t>
            </a:r>
          </a:p>
          <a:p>
            <a:pPr algn="ctr"/>
            <a:r>
              <a:rPr kumimoji="1" lang="en-US" altLang="ja-JP" sz="4800" dirty="0"/>
              <a:t>Nonlinear Response theory of </a:t>
            </a:r>
          </a:p>
          <a:p>
            <a:pPr algn="ctr"/>
            <a:r>
              <a:rPr kumimoji="1" lang="en-US" altLang="ja-JP" sz="4800" dirty="0"/>
              <a:t>amplitude dependent conductivity </a:t>
            </a:r>
          </a:p>
          <a:p>
            <a:pPr algn="ctr"/>
            <a:r>
              <a:rPr kumimoji="1" lang="en-US" altLang="ja-JP" sz="4800" dirty="0"/>
              <a:t>under strong ac field</a:t>
            </a:r>
            <a:endParaRPr kumimoji="1" lang="ja-JP" altLang="en-US" sz="4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1772D8-94ED-A234-CEBD-262E66474326}"/>
              </a:ext>
            </a:extLst>
          </p:cNvPr>
          <p:cNvSpPr txBox="1"/>
          <p:nvPr/>
        </p:nvSpPr>
        <p:spPr>
          <a:xfrm>
            <a:off x="244282" y="5958512"/>
            <a:ext cx="11836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tx2"/>
                </a:solidFill>
              </a:rPr>
              <a:t>The detailed discussions are found here: </a:t>
            </a:r>
          </a:p>
          <a:p>
            <a:r>
              <a:rPr lang="en-US" altLang="ja-JP" sz="2400" dirty="0">
                <a:solidFill>
                  <a:schemeClr val="tx2"/>
                </a:solidFill>
              </a:rPr>
              <a:t>	T. Kubo, arXiv:2509.09766	DOI: </a:t>
            </a:r>
            <a:r>
              <a:rPr lang="en-US" altLang="ja-JP" sz="2400" dirty="0">
                <a:solidFill>
                  <a:schemeClr val="tx2"/>
                </a:solidFill>
                <a:hlinkClick r:id="rId2"/>
              </a:rPr>
              <a:t>https://doi.org/10.48550/arXiv.2509.09766</a:t>
            </a:r>
            <a:r>
              <a:rPr lang="en-US" altLang="ja-JP" sz="2400" dirty="0">
                <a:solidFill>
                  <a:schemeClr val="tx2"/>
                </a:solidFill>
              </a:rPr>
              <a:t> </a:t>
            </a:r>
            <a:endParaRPr lang="ja-JP" altLang="en-US" sz="2400" dirty="0">
              <a:solidFill>
                <a:schemeClr val="tx2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F340DC4-E3FA-150E-FB72-E09AEDE1C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26425" r="23055" b="9022"/>
          <a:stretch/>
        </p:blipFill>
        <p:spPr>
          <a:xfrm>
            <a:off x="4820614" y="3963657"/>
            <a:ext cx="2550771" cy="20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1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9A0DBAD-180E-2A46-8697-C8F9593823C5}"/>
              </a:ext>
            </a:extLst>
          </p:cNvPr>
          <p:cNvSpPr txBox="1"/>
          <p:nvPr/>
        </p:nvSpPr>
        <p:spPr>
          <a:xfrm>
            <a:off x="675992" y="948761"/>
            <a:ext cx="6204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We do not consider any dc bias.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A9ABCA5-E89D-CD0C-688A-EDFD5398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482" y="654277"/>
            <a:ext cx="2477586" cy="1632293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BC8CCFDD-555F-7701-30DE-1573D2DBEE9E}"/>
              </a:ext>
            </a:extLst>
          </p:cNvPr>
          <p:cNvSpPr/>
          <p:nvPr/>
        </p:nvSpPr>
        <p:spPr>
          <a:xfrm>
            <a:off x="6715136" y="261257"/>
            <a:ext cx="4691486" cy="2320197"/>
          </a:xfrm>
          <a:prstGeom prst="mathMultiply">
            <a:avLst>
              <a:gd name="adj1" fmla="val 5299"/>
            </a:avLst>
          </a:prstGeom>
          <a:solidFill>
            <a:srgbClr val="FF0000"/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DBB621-A084-FF47-0BB2-4A39F065EF01}"/>
              </a:ext>
            </a:extLst>
          </p:cNvPr>
          <p:cNvSpPr txBox="1"/>
          <p:nvPr/>
        </p:nvSpPr>
        <p:spPr>
          <a:xfrm>
            <a:off x="675992" y="3140223"/>
            <a:ext cx="10299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We consider a superconductor under a strong ac field</a:t>
            </a:r>
            <a:endParaRPr kumimoji="1" lang="ja-JP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5F66796-4C23-8873-B4C1-6C53E3F35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26425" r="23055" b="9022"/>
          <a:stretch/>
        </p:blipFill>
        <p:spPr>
          <a:xfrm>
            <a:off x="7155178" y="3820865"/>
            <a:ext cx="3734584" cy="29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95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A69C-FD63-8504-6CE3-001C036B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0049A7D-0100-2489-BC20-29FDB3CF4D59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 for SC under a strong ac field</a:t>
            </a:r>
            <a:endParaRPr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90155F9-F63A-A422-B33F-E67EDC01B207}"/>
                  </a:ext>
                </a:extLst>
              </p:cNvPr>
              <p:cNvSpPr txBox="1"/>
              <p:nvPr/>
            </p:nvSpPr>
            <p:spPr>
              <a:xfrm>
                <a:off x="1017597" y="4982895"/>
                <a:ext cx="3518990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To obtain the current response, </a:t>
                </a:r>
              </a:p>
              <a:p>
                <a:r>
                  <a:rPr kumimoji="1" lang="en-US" altLang="ja-JP" dirty="0"/>
                  <a:t>we substitute the solutions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kumimoji="1"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dirty="0"/>
                  <a:t>) into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90155F9-F63A-A422-B33F-E67EDC01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97" y="4982895"/>
                <a:ext cx="3518990" cy="1016625"/>
              </a:xfrm>
              <a:prstGeom prst="rect">
                <a:avLst/>
              </a:prstGeom>
              <a:blipFill>
                <a:blip r:embed="rId2"/>
                <a:stretch>
                  <a:fillRect l="-1560" t="-2994" r="-520" b="-12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5B9E743-1D9A-D333-CC11-237893B0C0CE}"/>
              </a:ext>
            </a:extLst>
          </p:cNvPr>
          <p:cNvSpPr/>
          <p:nvPr/>
        </p:nvSpPr>
        <p:spPr>
          <a:xfrm>
            <a:off x="2376849" y="589728"/>
            <a:ext cx="7491313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84364A9-663F-4248-74FA-C3CB60A2E0CC}"/>
              </a:ext>
            </a:extLst>
          </p:cNvPr>
          <p:cNvSpPr/>
          <p:nvPr/>
        </p:nvSpPr>
        <p:spPr>
          <a:xfrm>
            <a:off x="983973" y="4530292"/>
            <a:ext cx="9551505" cy="2116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DD08FB8B-1386-7432-7575-4E2CB8B851DC}"/>
              </a:ext>
            </a:extLst>
          </p:cNvPr>
          <p:cNvSpPr/>
          <p:nvPr/>
        </p:nvSpPr>
        <p:spPr>
          <a:xfrm>
            <a:off x="3474866" y="4218440"/>
            <a:ext cx="1061721" cy="79337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3E69EF5-BE05-85A1-B0AE-8594C1A2C5FA}"/>
              </a:ext>
            </a:extLst>
          </p:cNvPr>
          <p:cNvSpPr/>
          <p:nvPr/>
        </p:nvSpPr>
        <p:spPr>
          <a:xfrm>
            <a:off x="3474866" y="6048119"/>
            <a:ext cx="1061721" cy="79337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935FDC0-0255-1465-8468-64A31868E6CF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935FDC0-0255-1465-8468-64A31868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3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F7589D6F-EA69-28C5-BC8A-C49D085DAD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30119" y="3115131"/>
            <a:ext cx="3130172" cy="4312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5E3D5DC-8FAA-EF6F-42A3-44BB779BD5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8114" y="4633812"/>
            <a:ext cx="3907145" cy="796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3C7E9A1-D58C-FA6F-2EB5-0138C9ED1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8114" y="5478089"/>
            <a:ext cx="4694549" cy="11003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57C70C9-3C05-C737-9A46-97FD1CEB9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26425" r="23055" b="9022"/>
          <a:stretch/>
        </p:blipFill>
        <p:spPr>
          <a:xfrm>
            <a:off x="10442839" y="22567"/>
            <a:ext cx="1742211" cy="13969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4BDBE63-4B37-3D49-81D6-15E958BA6F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59196" y="637443"/>
            <a:ext cx="3651786" cy="236920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0CAE1A3-DE9D-B407-7516-3C2CED335F5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48603" y="659883"/>
            <a:ext cx="3381937" cy="289850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3F55917-5AD0-00D9-0E88-2F0C332C936D}"/>
              </a:ext>
            </a:extLst>
          </p:cNvPr>
          <p:cNvSpPr txBox="1"/>
          <p:nvPr/>
        </p:nvSpPr>
        <p:spPr>
          <a:xfrm>
            <a:off x="9305674" y="5530760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← </a:t>
            </a:r>
            <a:r>
              <a:rPr kumimoji="1" lang="en-US" altLang="ja-JP" dirty="0"/>
              <a:t>Linear response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ECF8246-A98E-F274-7899-38E57D09ED7D}"/>
                  </a:ext>
                </a:extLst>
              </p:cNvPr>
              <p:cNvSpPr txBox="1"/>
              <p:nvPr/>
            </p:nvSpPr>
            <p:spPr>
              <a:xfrm>
                <a:off x="9305674" y="5987835"/>
                <a:ext cx="28793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ja-JP" altLang="en-US" b="1" dirty="0"/>
                  <a:t>← </a:t>
                </a:r>
                <a:r>
                  <a:rPr kumimoji="1" lang="en-US" altLang="ja-JP" b="1" dirty="0"/>
                  <a:t>Nonl</a:t>
                </a:r>
                <a:r>
                  <a:rPr kumimoji="1" lang="en-US" altLang="ja-JP" dirty="0"/>
                  <a:t>inear correction of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ECF8246-A98E-F274-7899-38E57D09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674" y="5987835"/>
                <a:ext cx="2879376" cy="646331"/>
              </a:xfrm>
              <a:prstGeom prst="rect">
                <a:avLst/>
              </a:prstGeom>
              <a:blipFill>
                <a:blip r:embed="rId10"/>
                <a:stretch>
                  <a:fillRect l="-1907" t="-4717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91415B9-B82B-12E6-D1DA-69ACC6C9AC63}"/>
              </a:ext>
            </a:extLst>
          </p:cNvPr>
          <p:cNvSpPr txBox="1"/>
          <p:nvPr/>
        </p:nvSpPr>
        <p:spPr>
          <a:xfrm>
            <a:off x="9876903" y="2636114"/>
            <a:ext cx="232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Much different </a:t>
            </a:r>
          </a:p>
          <a:p>
            <a:r>
              <a:rPr kumimoji="1" lang="en-US" altLang="ja-JP" dirty="0"/>
              <a:t>from the </a:t>
            </a:r>
            <a:r>
              <a:rPr kumimoji="1" lang="en-US" altLang="ja-JP" dirty="0" err="1"/>
              <a:t>ac+dc</a:t>
            </a:r>
            <a:r>
              <a:rPr kumimoji="1" lang="en-US" altLang="ja-JP" dirty="0"/>
              <a:t> case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35D73CC-0F54-5A1D-D793-F507E86B8946}"/>
              </a:ext>
            </a:extLst>
          </p:cNvPr>
          <p:cNvSpPr txBox="1"/>
          <p:nvPr/>
        </p:nvSpPr>
        <p:spPr>
          <a:xfrm>
            <a:off x="14530" y="571851"/>
            <a:ext cx="25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arXiv:2509.09766	</a:t>
            </a:r>
            <a:endParaRPr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0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B3CF-8CCE-CF2E-B538-2DA7E0DE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542ABB-F67B-465F-55B0-723EF05A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69" t="29630" r="51129" b="22592"/>
          <a:stretch>
            <a:fillRect/>
          </a:stretch>
        </p:blipFill>
        <p:spPr>
          <a:xfrm>
            <a:off x="1645100" y="2083049"/>
            <a:ext cx="4364229" cy="39646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CE90C4-CBFB-8DAF-DFBC-97E9449E380A}"/>
              </a:ext>
            </a:extLst>
          </p:cNvPr>
          <p:cNvSpPr txBox="1"/>
          <p:nvPr/>
        </p:nvSpPr>
        <p:spPr>
          <a:xfrm>
            <a:off x="32417" y="6333031"/>
            <a:ext cx="4580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M. Martinello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121</a:t>
            </a:r>
            <a:r>
              <a:rPr lang="en-US" altLang="ja-JP" sz="1400" dirty="0">
                <a:solidFill>
                  <a:schemeClr val="tx2"/>
                </a:solidFill>
              </a:rPr>
              <a:t>, 224801 (2018)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DOI: </a:t>
            </a:r>
            <a:r>
              <a:rPr lang="en-US" altLang="ja-JP" sz="1400" dirty="0">
                <a:solidFill>
                  <a:schemeClr val="tx2"/>
                </a:solidFill>
                <a:hlinkClick r:id="rId3"/>
              </a:rPr>
              <a:t>https://doi.org/10.1103/PhysRevLett.121.224801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A358F4-5AD0-471A-928F-C4F37D21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7" t="39722" r="43761" b="12500"/>
          <a:stretch>
            <a:fillRect/>
          </a:stretch>
        </p:blipFill>
        <p:spPr>
          <a:xfrm>
            <a:off x="6837169" y="2062008"/>
            <a:ext cx="4364230" cy="39646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323B43-37DC-03D5-CC4E-F665377F6339}"/>
              </a:ext>
            </a:extLst>
          </p:cNvPr>
          <p:cNvSpPr txBox="1"/>
          <p:nvPr/>
        </p:nvSpPr>
        <p:spPr>
          <a:xfrm>
            <a:off x="6797040" y="6151660"/>
            <a:ext cx="5382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400" dirty="0">
                <a:solidFill>
                  <a:schemeClr val="tx2"/>
                </a:solidFill>
              </a:rPr>
              <a:t>P. Dhakal, B. D. Khanal, A. Gurevich, and G. </a:t>
            </a:r>
            <a:r>
              <a:rPr lang="en-US" altLang="ja-JP" sz="1400" dirty="0" err="1">
                <a:solidFill>
                  <a:schemeClr val="tx2"/>
                </a:solidFill>
              </a:rPr>
              <a:t>Ciovati</a:t>
            </a:r>
            <a:r>
              <a:rPr lang="en-US" altLang="ja-JP" sz="1400" dirty="0">
                <a:solidFill>
                  <a:schemeClr val="tx2"/>
                </a:solidFill>
              </a:rPr>
              <a:t>, </a:t>
            </a:r>
          </a:p>
          <a:p>
            <a:pPr algn="r"/>
            <a:r>
              <a:rPr lang="en-US" altLang="ja-JP" sz="1400" dirty="0">
                <a:solidFill>
                  <a:schemeClr val="tx2"/>
                </a:solidFill>
              </a:rPr>
              <a:t>Phys. Rev. Accel. Beams </a:t>
            </a:r>
            <a:r>
              <a:rPr lang="en-US" altLang="ja-JP" sz="1400" b="1" dirty="0">
                <a:solidFill>
                  <a:schemeClr val="tx2"/>
                </a:solidFill>
              </a:rPr>
              <a:t>27</a:t>
            </a:r>
            <a:r>
              <a:rPr lang="en-US" altLang="ja-JP" sz="1400" dirty="0">
                <a:solidFill>
                  <a:schemeClr val="tx2"/>
                </a:solidFill>
              </a:rPr>
              <a:t>, 062001 (2024)</a:t>
            </a:r>
            <a:br>
              <a:rPr lang="en-US" altLang="ja-JP" sz="1400" dirty="0">
                <a:solidFill>
                  <a:schemeClr val="tx2"/>
                </a:solidFill>
              </a:rPr>
            </a:br>
            <a:r>
              <a:rPr lang="pt-BR" altLang="ja-JP" sz="1400" dirty="0">
                <a:solidFill>
                  <a:schemeClr val="tx2"/>
                </a:solidFill>
              </a:rPr>
              <a:t>DOI: </a:t>
            </a:r>
            <a:r>
              <a:rPr lang="pt-BR" altLang="ja-JP" sz="1400" dirty="0">
                <a:solidFill>
                  <a:schemeClr val="tx2"/>
                </a:solidFill>
                <a:hlinkClick r:id="rId5"/>
              </a:rPr>
              <a:t>https://doi.org/10.1103/PhysRevAccelBeams.27.062001</a:t>
            </a:r>
            <a:r>
              <a:rPr lang="pt-BR" altLang="ja-JP" sz="1400" dirty="0">
                <a:solidFill>
                  <a:schemeClr val="tx2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322A9B6-A42F-BA04-0850-E98DF99E7985}"/>
                  </a:ext>
                </a:extLst>
              </p:cNvPr>
              <p:cNvSpPr txBox="1"/>
              <p:nvPr/>
            </p:nvSpPr>
            <p:spPr>
              <a:xfrm>
                <a:off x="0" y="2177"/>
                <a:ext cx="1217932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dirty="0"/>
                  <a:t>One of the main theoretical questions in SRF physics is </a:t>
                </a:r>
                <a:r>
                  <a:rPr kumimoji="1" lang="en-US" altLang="ja-JP" sz="2800" u="sng" dirty="0"/>
                  <a:t>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sz="2800" b="0" i="1" u="sng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ja-JP" sz="2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800" u="sng" dirty="0"/>
                  <a:t> curve depends on frequency</a:t>
                </a:r>
                <a:r>
                  <a:rPr kumimoji="1" lang="en-US" altLang="ja-JP" sz="2800" dirty="0"/>
                  <a:t>. </a:t>
                </a:r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dirty="0"/>
                  <a:t>There is a threshold around 1 GHz: below it, the curve bends upward; above it, the curve bends downward — the so-called anti-Q slope.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871C156-9B79-280F-28F0-0350D9ACB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"/>
                <a:ext cx="12179328" cy="1815882"/>
              </a:xfrm>
              <a:prstGeom prst="rect">
                <a:avLst/>
              </a:prstGeom>
              <a:blipFill>
                <a:blip r:embed="rId6"/>
                <a:stretch>
                  <a:fillRect l="-851" t="-3691" b="-80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BD2D118-418E-3DF3-F03B-6E9E703D8489}"/>
              </a:ext>
            </a:extLst>
          </p:cNvPr>
          <p:cNvSpPr txBox="1"/>
          <p:nvPr/>
        </p:nvSpPr>
        <p:spPr>
          <a:xfrm>
            <a:off x="2379110" y="2144291"/>
            <a:ext cx="1075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N-dope</a:t>
            </a:r>
          </a:p>
          <a:p>
            <a:r>
              <a:rPr kumimoji="1" lang="en-US" altLang="ja-JP" sz="2000" dirty="0">
                <a:solidFill>
                  <a:schemeClr val="bg1"/>
                </a:solidFill>
              </a:rPr>
              <a:t>T=2K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6A9000-3EF3-A4D5-0530-217561874073}"/>
              </a:ext>
            </a:extLst>
          </p:cNvPr>
          <p:cNvSpPr txBox="1"/>
          <p:nvPr/>
        </p:nvSpPr>
        <p:spPr>
          <a:xfrm rot="20623197">
            <a:off x="3731158" y="2210498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4B0694"/>
                </a:solidFill>
              </a:rPr>
              <a:t>650 MHz</a:t>
            </a:r>
            <a:endParaRPr kumimoji="1" lang="ja-JP" altLang="en-US" sz="2400" dirty="0">
              <a:solidFill>
                <a:srgbClr val="4B0694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93DFA5-3FD7-3A2E-8180-7D1CF8C8E692}"/>
              </a:ext>
            </a:extLst>
          </p:cNvPr>
          <p:cNvSpPr txBox="1"/>
          <p:nvPr/>
        </p:nvSpPr>
        <p:spPr>
          <a:xfrm rot="852156">
            <a:off x="4039174" y="3207930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1.3 GHz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9A90679-41EF-CCA7-3EBF-A7F907FF6420}"/>
              </a:ext>
            </a:extLst>
          </p:cNvPr>
          <p:cNvSpPr txBox="1"/>
          <p:nvPr/>
        </p:nvSpPr>
        <p:spPr>
          <a:xfrm rot="1043744">
            <a:off x="4190633" y="439328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3.9 GHz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AD83BD-20AF-2949-25BB-46E6E0E95BBD}"/>
              </a:ext>
            </a:extLst>
          </p:cNvPr>
          <p:cNvSpPr txBox="1"/>
          <p:nvPr/>
        </p:nvSpPr>
        <p:spPr>
          <a:xfrm rot="1014114">
            <a:off x="4305837" y="385401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00B050"/>
                </a:solidFill>
              </a:rPr>
              <a:t>2.6 GHz</a:t>
            </a:r>
            <a:endParaRPr kumimoji="1" lang="ja-JP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72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0E47-71C3-B805-8A87-0A3F602C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B63D351-2922-0E27-B6F6-DA8A68FC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26425" r="23055" b="9022"/>
          <a:stretch/>
        </p:blipFill>
        <p:spPr>
          <a:xfrm>
            <a:off x="64030" y="1993830"/>
            <a:ext cx="2805848" cy="2249791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31D0CF7-45F9-1FB5-3C4C-0706102917AE}"/>
              </a:ext>
            </a:extLst>
          </p:cNvPr>
          <p:cNvSpPr txBox="1"/>
          <p:nvPr/>
        </p:nvSpPr>
        <p:spPr>
          <a:xfrm>
            <a:off x="13298" y="0"/>
            <a:ext cx="768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Schematically, the results can be illustrated as</a:t>
            </a:r>
            <a:endParaRPr kumimoji="1" lang="ja-JP" altLang="en-US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39BCC49-CB8C-D0C0-7190-707AFCA9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38" y="5296918"/>
            <a:ext cx="1190906" cy="9077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6DD40F4-651F-4FB2-3AD7-60A2BA96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94" y="2235788"/>
            <a:ext cx="2932430" cy="191431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A70C17B-3F00-C142-BB79-C585B7EE3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720" y="2227826"/>
            <a:ext cx="2932430" cy="190821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7253137-44A0-7522-57F2-3FA0358DA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800" y="4923652"/>
            <a:ext cx="2699099" cy="172365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4F178E1-6F8D-1888-80D9-F9E1A87B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396" y="2218046"/>
            <a:ext cx="1585097" cy="1208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6C71FA95-3020-0FF8-0808-FEBC0F021D1B}"/>
                  </a:ext>
                </a:extLst>
              </p:cNvPr>
              <p:cNvSpPr txBox="1"/>
              <p:nvPr/>
            </p:nvSpPr>
            <p:spPr>
              <a:xfrm>
                <a:off x="2116350" y="5377433"/>
                <a:ext cx="2030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6C71FA95-3020-0FF8-0808-FEBC0F02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50" y="5377433"/>
                <a:ext cx="203042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A9CC35D-1D2D-FF5A-4296-458FCBC61108}"/>
                  </a:ext>
                </a:extLst>
              </p:cNvPr>
              <p:cNvSpPr txBox="1"/>
              <p:nvPr/>
            </p:nvSpPr>
            <p:spPr>
              <a:xfrm>
                <a:off x="5439887" y="5299445"/>
                <a:ext cx="56783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A9CC35D-1D2D-FF5A-4296-458FCBC61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87" y="5299445"/>
                <a:ext cx="567835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2BE4DB-294E-3226-CD60-1E79A8E299D2}"/>
                  </a:ext>
                </a:extLst>
              </p:cNvPr>
              <p:cNvSpPr txBox="1"/>
              <p:nvPr/>
            </p:nvSpPr>
            <p:spPr>
              <a:xfrm>
                <a:off x="8164614" y="2678366"/>
                <a:ext cx="56783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2BE4DB-294E-3226-CD60-1E79A8E2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14" y="2678366"/>
                <a:ext cx="56783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26C1399E-10ED-6D59-AF82-A16AAC124E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130" y="4922822"/>
            <a:ext cx="2421986" cy="1718113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EBE54C2-520C-0FD8-1999-91568364C398}"/>
              </a:ext>
            </a:extLst>
          </p:cNvPr>
          <p:cNvSpPr txBox="1"/>
          <p:nvPr/>
        </p:nvSpPr>
        <p:spPr>
          <a:xfrm>
            <a:off x="3387168" y="1516300"/>
            <a:ext cx="1263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Linear </a:t>
            </a:r>
          </a:p>
          <a:p>
            <a:r>
              <a:rPr kumimoji="1" lang="en-US" altLang="ja-JP" sz="2000" dirty="0"/>
              <a:t>response</a:t>
            </a:r>
            <a:endParaRPr kumimoji="1" lang="ja-JP" altLang="en-US" sz="20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287DB5A-B06C-B1BC-3066-235AC5732905}"/>
              </a:ext>
            </a:extLst>
          </p:cNvPr>
          <p:cNvSpPr txBox="1"/>
          <p:nvPr/>
        </p:nvSpPr>
        <p:spPr>
          <a:xfrm>
            <a:off x="5033403" y="1547253"/>
            <a:ext cx="333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Nonlinear corrections 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F75E12-2D26-651F-5351-C1145C7311AD}"/>
                  </a:ext>
                </a:extLst>
              </p:cNvPr>
              <p:cNvSpPr txBox="1"/>
              <p:nvPr/>
            </p:nvSpPr>
            <p:spPr>
              <a:xfrm>
                <a:off x="2430489" y="677182"/>
                <a:ext cx="4170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F75E12-2D26-651F-5351-C1145C731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489" y="677182"/>
                <a:ext cx="4170822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9A0238D-AA94-7253-1453-80DFCF8555C9}"/>
              </a:ext>
            </a:extLst>
          </p:cNvPr>
          <p:cNvSpPr/>
          <p:nvPr/>
        </p:nvSpPr>
        <p:spPr>
          <a:xfrm>
            <a:off x="3342831" y="634175"/>
            <a:ext cx="1234635" cy="86338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765EE6C2-27E5-E4F5-3792-EE8CC2F20451}"/>
                  </a:ext>
                </a:extLst>
              </p:cNvPr>
              <p:cNvSpPr txBox="1"/>
              <p:nvPr/>
            </p:nvSpPr>
            <p:spPr>
              <a:xfrm>
                <a:off x="6883954" y="707050"/>
                <a:ext cx="4617166" cy="639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765EE6C2-27E5-E4F5-3792-EE8CC2F2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954" y="707050"/>
                <a:ext cx="4617166" cy="639278"/>
              </a:xfrm>
              <a:prstGeom prst="rect">
                <a:avLst/>
              </a:prstGeom>
              <a:blipFill>
                <a:blip r:embed="rId12"/>
                <a:stretch>
                  <a:fillRect l="-1055" t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F394BC71-10F5-5458-CE58-F804218E5841}"/>
              </a:ext>
            </a:extLst>
          </p:cNvPr>
          <p:cNvSpPr/>
          <p:nvPr/>
        </p:nvSpPr>
        <p:spPr>
          <a:xfrm>
            <a:off x="5084139" y="626922"/>
            <a:ext cx="1643300" cy="830997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D7841E5-F8C5-9D19-A1D3-60FC6E727037}"/>
              </a:ext>
            </a:extLst>
          </p:cNvPr>
          <p:cNvSpPr/>
          <p:nvPr/>
        </p:nvSpPr>
        <p:spPr>
          <a:xfrm>
            <a:off x="5033403" y="2128147"/>
            <a:ext cx="7011055" cy="2115857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36C29E3-0D1D-29D7-2364-E89806DF02D8}"/>
                  </a:ext>
                </a:extLst>
              </p:cNvPr>
              <p:cNvSpPr txBox="1"/>
              <p:nvPr/>
            </p:nvSpPr>
            <p:spPr>
              <a:xfrm>
                <a:off x="8448116" y="5285099"/>
                <a:ext cx="56783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36C29E3-0D1D-29D7-2364-E89806DF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116" y="5285099"/>
                <a:ext cx="567835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E7DEE3A-DDC6-7793-FD0C-66ED912F25C7}"/>
              </a:ext>
            </a:extLst>
          </p:cNvPr>
          <p:cNvCxnSpPr/>
          <p:nvPr/>
        </p:nvCxnSpPr>
        <p:spPr>
          <a:xfrm>
            <a:off x="64030" y="4422913"/>
            <a:ext cx="12077170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図 43">
            <a:extLst>
              <a:ext uri="{FF2B5EF4-FFF2-40B4-BE49-F238E27FC236}">
                <a16:creationId xmlns:a16="http://schemas.microsoft.com/office/drawing/2014/main" id="{F5B9EEE2-901D-60C0-3410-66269D2C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519" y="5086822"/>
            <a:ext cx="1861448" cy="122636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7518A4-0493-1460-F4C2-295FD4F8A0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8467" y="3399113"/>
            <a:ext cx="1398533" cy="92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F298AEE-93EA-BB1B-B4AC-A696C80C49D6}"/>
                  </a:ext>
                </a:extLst>
              </p:cNvPr>
              <p:cNvSpPr txBox="1"/>
              <p:nvPr/>
            </p:nvSpPr>
            <p:spPr>
              <a:xfrm rot="2279939">
                <a:off x="1725474" y="3154825"/>
                <a:ext cx="75573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≃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F298AEE-93EA-BB1B-B4AC-A696C80C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79939">
                <a:off x="1725474" y="3154825"/>
                <a:ext cx="755732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74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4DBD-8FA5-1EA7-177A-23CF3F58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4412748-6623-AC2A-2A11-CE6E268C749D}"/>
              </a:ext>
            </a:extLst>
          </p:cNvPr>
          <p:cNvSpPr txBox="1"/>
          <p:nvPr/>
        </p:nvSpPr>
        <p:spPr>
          <a:xfrm>
            <a:off x="13298" y="0"/>
            <a:ext cx="768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Schematically, the results can be illustrated as</a:t>
            </a:r>
            <a:endParaRPr kumimoji="1" lang="ja-JP" altLang="en-US" sz="28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F22A36C-4147-6045-901A-5052C75F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94" y="2235788"/>
            <a:ext cx="2932430" cy="191431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9D8E693-5CFB-55F9-11E2-E31A98BA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20" y="2227826"/>
            <a:ext cx="2932430" cy="1908213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4C53FF00-512D-405A-A67B-35E42DB3C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396" y="2218046"/>
            <a:ext cx="1585097" cy="1208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7284ADE-3E40-753A-9690-564F88CA67B4}"/>
                  </a:ext>
                </a:extLst>
              </p:cNvPr>
              <p:cNvSpPr txBox="1"/>
              <p:nvPr/>
            </p:nvSpPr>
            <p:spPr>
              <a:xfrm>
                <a:off x="8164614" y="2678366"/>
                <a:ext cx="56783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7284ADE-3E40-753A-9690-564F88CA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14" y="2678366"/>
                <a:ext cx="5678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2B681E6-6089-32A8-F4B3-D2B39210A17E}"/>
              </a:ext>
            </a:extLst>
          </p:cNvPr>
          <p:cNvSpPr txBox="1"/>
          <p:nvPr/>
        </p:nvSpPr>
        <p:spPr>
          <a:xfrm>
            <a:off x="3387168" y="1516300"/>
            <a:ext cx="1263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Linear </a:t>
            </a:r>
          </a:p>
          <a:p>
            <a:r>
              <a:rPr kumimoji="1" lang="en-US" altLang="ja-JP" sz="2000" dirty="0"/>
              <a:t>response</a:t>
            </a:r>
            <a:endParaRPr kumimoji="1" lang="ja-JP" altLang="en-US" sz="20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2487314-2AC9-6342-4B04-49933197100A}"/>
              </a:ext>
            </a:extLst>
          </p:cNvPr>
          <p:cNvSpPr txBox="1"/>
          <p:nvPr/>
        </p:nvSpPr>
        <p:spPr>
          <a:xfrm>
            <a:off x="5033403" y="1547253"/>
            <a:ext cx="333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Nonlinear corrections 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54541A15-C6FF-D4E1-23B6-FBC0E411F555}"/>
                  </a:ext>
                </a:extLst>
              </p:cNvPr>
              <p:cNvSpPr txBox="1"/>
              <p:nvPr/>
            </p:nvSpPr>
            <p:spPr>
              <a:xfrm>
                <a:off x="2430489" y="677182"/>
                <a:ext cx="41708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𝐴𝑔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54541A15-C6FF-D4E1-23B6-FBC0E411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489" y="677182"/>
                <a:ext cx="417082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A3758B6-12E6-3C4F-E76C-986AE38DA66D}"/>
              </a:ext>
            </a:extLst>
          </p:cNvPr>
          <p:cNvSpPr/>
          <p:nvPr/>
        </p:nvSpPr>
        <p:spPr>
          <a:xfrm>
            <a:off x="3342831" y="634175"/>
            <a:ext cx="1234635" cy="86338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39B29559-9BE2-5D0D-B6DB-9CAF8CEF0121}"/>
                  </a:ext>
                </a:extLst>
              </p:cNvPr>
              <p:cNvSpPr txBox="1"/>
              <p:nvPr/>
            </p:nvSpPr>
            <p:spPr>
              <a:xfrm>
                <a:off x="6883954" y="707050"/>
                <a:ext cx="4617166" cy="639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39B29559-9BE2-5D0D-B6DB-9CAF8CEF0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954" y="707050"/>
                <a:ext cx="4617166" cy="639278"/>
              </a:xfrm>
              <a:prstGeom prst="rect">
                <a:avLst/>
              </a:prstGeom>
              <a:blipFill>
                <a:blip r:embed="rId7"/>
                <a:stretch>
                  <a:fillRect l="-1055" t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155DDD1-CF12-D4BC-BF35-897B1EBE411A}"/>
              </a:ext>
            </a:extLst>
          </p:cNvPr>
          <p:cNvSpPr/>
          <p:nvPr/>
        </p:nvSpPr>
        <p:spPr>
          <a:xfrm>
            <a:off x="5084139" y="626922"/>
            <a:ext cx="1643300" cy="830997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9917F5E-EBAE-5F67-FD47-BF086CE143DE}"/>
              </a:ext>
            </a:extLst>
          </p:cNvPr>
          <p:cNvSpPr/>
          <p:nvPr/>
        </p:nvSpPr>
        <p:spPr>
          <a:xfrm>
            <a:off x="5033403" y="2128147"/>
            <a:ext cx="7011055" cy="2115857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0CC2DE3F-8E19-0C91-F388-A3678526B6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26425" r="23055" b="9022"/>
          <a:stretch/>
        </p:blipFill>
        <p:spPr>
          <a:xfrm>
            <a:off x="64030" y="1993830"/>
            <a:ext cx="2805848" cy="2249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327544D-ADAD-60EF-2E7B-4DC7B9468191}"/>
                  </a:ext>
                </a:extLst>
              </p:cNvPr>
              <p:cNvSpPr txBox="1"/>
              <p:nvPr/>
            </p:nvSpPr>
            <p:spPr>
              <a:xfrm>
                <a:off x="8940720" y="5452305"/>
                <a:ext cx="3055644" cy="1015663"/>
              </a:xfrm>
              <a:prstGeom prst="rect">
                <a:avLst/>
              </a:prstGeom>
              <a:noFill/>
              <a:ln w="50800">
                <a:solidFill>
                  <a:srgbClr val="92D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Time dependent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sz="2400" b="1" dirty="0"/>
                  <a:t>:</a:t>
                </a:r>
              </a:p>
              <a:p>
                <a:pPr algn="ctr"/>
                <a:r>
                  <a:rPr kumimoji="1" lang="en-US" altLang="ja-JP" sz="3600" b="1" dirty="0"/>
                  <a:t>Higgs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327544D-ADAD-60EF-2E7B-4DC7B946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720" y="5452305"/>
                <a:ext cx="3055644" cy="1015663"/>
              </a:xfrm>
              <a:prstGeom prst="rect">
                <a:avLst/>
              </a:prstGeom>
              <a:blipFill>
                <a:blip r:embed="rId9"/>
                <a:stretch>
                  <a:fillRect l="-1965" t="-2857" r="-1768" b="-17714"/>
                </a:stretch>
              </a:blipFill>
              <a:ln w="508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BAA2434-98A6-53E3-071F-801BD7949AAD}"/>
                  </a:ext>
                </a:extLst>
              </p:cNvPr>
              <p:cNvSpPr txBox="1"/>
              <p:nvPr/>
            </p:nvSpPr>
            <p:spPr>
              <a:xfrm>
                <a:off x="5333098" y="5442444"/>
                <a:ext cx="3403881" cy="954107"/>
              </a:xfrm>
              <a:prstGeom prst="rect">
                <a:avLst/>
              </a:prstGeom>
              <a:noFill/>
              <a:ln w="50800">
                <a:solidFill>
                  <a:srgbClr val="92D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Time averaged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sz="2400" dirty="0"/>
                  <a:t>:</a:t>
                </a:r>
              </a:p>
              <a:p>
                <a:pPr algn="ctr"/>
                <a:r>
                  <a:rPr kumimoji="1" lang="en-US" altLang="ja-JP" sz="3200" dirty="0" err="1"/>
                  <a:t>Eliashberg</a:t>
                </a:r>
                <a:r>
                  <a:rPr kumimoji="1" lang="en-US" altLang="ja-JP" sz="3200" dirty="0"/>
                  <a:t> effect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BAA2434-98A6-53E3-071F-801BD794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98" y="5442444"/>
                <a:ext cx="3403881" cy="954107"/>
              </a:xfrm>
              <a:prstGeom prst="rect">
                <a:avLst/>
              </a:prstGeom>
              <a:blipFill>
                <a:blip r:embed="rId10"/>
                <a:stretch>
                  <a:fillRect l="-3534" t="-3049" r="-3357" b="-16463"/>
                </a:stretch>
              </a:blipFill>
              <a:ln w="508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BB8E673-18A1-8461-6B4F-9F21E9706BEE}"/>
              </a:ext>
            </a:extLst>
          </p:cNvPr>
          <p:cNvCxnSpPr>
            <a:cxnSpLocks/>
          </p:cNvCxnSpPr>
          <p:nvPr/>
        </p:nvCxnSpPr>
        <p:spPr>
          <a:xfrm flipH="1">
            <a:off x="8065224" y="4150098"/>
            <a:ext cx="1210856" cy="1169305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B6DE3F1-534C-D6A2-331B-71385ACE8C04}"/>
              </a:ext>
            </a:extLst>
          </p:cNvPr>
          <p:cNvCxnSpPr>
            <a:cxnSpLocks/>
          </p:cNvCxnSpPr>
          <p:nvPr/>
        </p:nvCxnSpPr>
        <p:spPr>
          <a:xfrm>
            <a:off x="9276080" y="4150098"/>
            <a:ext cx="382684" cy="1216802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98FC1A-6E28-491B-F949-99717F61AFD2}"/>
              </a:ext>
            </a:extLst>
          </p:cNvPr>
          <p:cNvSpPr txBox="1"/>
          <p:nvPr/>
        </p:nvSpPr>
        <p:spPr>
          <a:xfrm>
            <a:off x="23390" y="4330095"/>
            <a:ext cx="750517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Note: This theory automatically includes </a:t>
            </a:r>
          </a:p>
          <a:p>
            <a:r>
              <a:rPr lang="en-US" altLang="ja-JP" sz="2000" dirty="0"/>
              <a:t>the </a:t>
            </a:r>
            <a:r>
              <a:rPr lang="en-US" altLang="ja-JP" sz="2400" b="1" dirty="0" err="1">
                <a:solidFill>
                  <a:schemeClr val="tx2"/>
                </a:solidFill>
              </a:rPr>
              <a:t>Eliashberg</a:t>
            </a:r>
            <a:r>
              <a:rPr lang="en-US" altLang="ja-JP" sz="2400" b="1" dirty="0">
                <a:solidFill>
                  <a:schemeClr val="tx2"/>
                </a:solidFill>
              </a:rPr>
              <a:t> effect </a:t>
            </a:r>
            <a:r>
              <a:rPr lang="en-US" altLang="ja-JP" sz="2000" dirty="0"/>
              <a:t>(microwave-induced gap enhancement) as well as the </a:t>
            </a:r>
            <a:r>
              <a:rPr lang="en-US" altLang="ja-JP" sz="2400" b="1" dirty="0">
                <a:solidFill>
                  <a:schemeClr val="tx2"/>
                </a:solidFill>
              </a:rPr>
              <a:t>Higgs-mode</a:t>
            </a:r>
            <a:r>
              <a:rPr lang="en-US" altLang="ja-JP" sz="2000" dirty="0"/>
              <a:t> contribution.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96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594954-1BDD-AB82-DBDB-00C7556AF2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8966" y="672140"/>
            <a:ext cx="5202827" cy="5322579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67D55E-A840-BD45-C445-73BD57507986}"/>
              </a:ext>
            </a:extLst>
          </p:cNvPr>
          <p:cNvSpPr txBox="1"/>
          <p:nvPr/>
        </p:nvSpPr>
        <p:spPr>
          <a:xfrm>
            <a:off x="1639175" y="132291"/>
            <a:ext cx="3197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 err="1">
                <a:solidFill>
                  <a:schemeClr val="tx2"/>
                </a:solidFill>
              </a:rPr>
              <a:t>Eliashberg</a:t>
            </a:r>
            <a:r>
              <a:rPr kumimoji="1" lang="en-US" altLang="ja-JP" sz="2400" b="1" dirty="0">
                <a:solidFill>
                  <a:schemeClr val="tx2"/>
                </a:solidFill>
              </a:rPr>
              <a:t> effect</a:t>
            </a:r>
            <a:endParaRPr lang="ja-JP" altLang="en-US" sz="2400" dirty="0">
              <a:solidFill>
                <a:schemeClr val="tx2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A076BF-6DB2-8F4E-BF9B-C0620C2A58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9673" y="685303"/>
            <a:ext cx="5506203" cy="5322579"/>
          </a:xfrm>
          <a:prstGeom prst="rect">
            <a:avLst/>
          </a:prstGeom>
          <a:ln w="63500">
            <a:solidFill>
              <a:srgbClr val="92D050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1AEB4C-30FD-7121-8CB0-C975187B689B}"/>
              </a:ext>
            </a:extLst>
          </p:cNvPr>
          <p:cNvSpPr txBox="1"/>
          <p:nvPr/>
        </p:nvSpPr>
        <p:spPr>
          <a:xfrm>
            <a:off x="8034416" y="142211"/>
            <a:ext cx="219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tx2"/>
                </a:solidFill>
              </a:rPr>
              <a:t>Higgs mode </a:t>
            </a:r>
            <a:endParaRPr lang="ja-JP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D56A80-7BA5-A203-AAC3-3E955AD4B124}"/>
              </a:ext>
            </a:extLst>
          </p:cNvPr>
          <p:cNvSpPr txBox="1"/>
          <p:nvPr/>
        </p:nvSpPr>
        <p:spPr>
          <a:xfrm>
            <a:off x="5570673" y="5625387"/>
            <a:ext cx="25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rgbClr val="0000FF"/>
                </a:solidFill>
              </a:rPr>
              <a:t>arXiv:2509.09766	</a:t>
            </a:r>
            <a:endParaRPr lang="ja-JP" altLang="en-US" dirty="0">
              <a:solidFill>
                <a:srgbClr val="0000FF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5EF4CF-B171-9596-03FB-87F759C1AD99}"/>
              </a:ext>
            </a:extLst>
          </p:cNvPr>
          <p:cNvSpPr txBox="1"/>
          <p:nvPr/>
        </p:nvSpPr>
        <p:spPr>
          <a:xfrm>
            <a:off x="119295" y="5625387"/>
            <a:ext cx="2341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rgbClr val="0000FF"/>
                </a:solidFill>
              </a:rPr>
              <a:t>arXiv:2509.09766	</a:t>
            </a:r>
            <a:endParaRPr lang="ja-JP" altLang="en-US" dirty="0">
              <a:solidFill>
                <a:srgbClr val="0000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1B3E554-827E-DF1F-A6A5-287A0A9D3D0D}"/>
              </a:ext>
            </a:extLst>
          </p:cNvPr>
          <p:cNvSpPr txBox="1"/>
          <p:nvPr/>
        </p:nvSpPr>
        <p:spPr>
          <a:xfrm>
            <a:off x="3237758" y="6107272"/>
            <a:ext cx="6232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</a:rPr>
              <a:t>See also, </a:t>
            </a:r>
          </a:p>
          <a:p>
            <a:r>
              <a:rPr kumimoji="1" lang="en-US" altLang="ja-JP" sz="1400" dirty="0">
                <a:solidFill>
                  <a:schemeClr val="tx2"/>
                </a:solidFill>
              </a:rPr>
              <a:t>M. </a:t>
            </a:r>
            <a:r>
              <a:rPr kumimoji="1" lang="en-US" altLang="ja-JP" sz="1400" dirty="0" err="1">
                <a:solidFill>
                  <a:schemeClr val="tx2"/>
                </a:solidFill>
              </a:rPr>
              <a:t>Silaev</a:t>
            </a:r>
            <a:r>
              <a:rPr kumimoji="1" lang="en-US" altLang="ja-JP" sz="1400" dirty="0">
                <a:solidFill>
                  <a:schemeClr val="tx2"/>
                </a:solidFill>
              </a:rPr>
              <a:t>, Phys. Rev. B </a:t>
            </a:r>
            <a:r>
              <a:rPr kumimoji="1" lang="en-US" altLang="ja-JP" sz="1400" b="1" dirty="0">
                <a:solidFill>
                  <a:schemeClr val="tx2"/>
                </a:solidFill>
              </a:rPr>
              <a:t>99</a:t>
            </a:r>
            <a:r>
              <a:rPr kumimoji="1" lang="en-US" altLang="ja-JP" sz="1400" dirty="0">
                <a:solidFill>
                  <a:schemeClr val="tx2"/>
                </a:solidFill>
              </a:rPr>
              <a:t>, 224511 (2019)</a:t>
            </a:r>
            <a:br>
              <a:rPr kumimoji="1" lang="en-US" altLang="ja-JP" sz="1400" dirty="0">
                <a:solidFill>
                  <a:schemeClr val="tx2"/>
                </a:solidFill>
              </a:rPr>
            </a:br>
            <a:r>
              <a:rPr kumimoji="1" lang="en-US" altLang="ja-JP" sz="1400" dirty="0">
                <a:solidFill>
                  <a:schemeClr val="tx2"/>
                </a:solidFill>
              </a:rPr>
              <a:t>P. Derendorf, A. F. Volkov, and I. M. </a:t>
            </a:r>
            <a:r>
              <a:rPr kumimoji="1" lang="en-US" altLang="ja-JP" sz="1400" dirty="0" err="1">
                <a:solidFill>
                  <a:schemeClr val="tx2"/>
                </a:solidFill>
              </a:rPr>
              <a:t>Eremin</a:t>
            </a:r>
            <a:r>
              <a:rPr kumimoji="1" lang="en-US" altLang="ja-JP" sz="1400" dirty="0">
                <a:solidFill>
                  <a:schemeClr val="tx2"/>
                </a:solidFill>
              </a:rPr>
              <a:t>, Phys. Rev. B </a:t>
            </a:r>
            <a:r>
              <a:rPr kumimoji="1" lang="en-US" altLang="ja-JP" sz="1400" b="1" dirty="0">
                <a:solidFill>
                  <a:schemeClr val="tx2"/>
                </a:solidFill>
              </a:rPr>
              <a:t>109</a:t>
            </a:r>
            <a:r>
              <a:rPr kumimoji="1" lang="en-US" altLang="ja-JP" sz="1400" dirty="0">
                <a:solidFill>
                  <a:schemeClr val="tx2"/>
                </a:solidFill>
              </a:rPr>
              <a:t>, 024510 (2024) </a:t>
            </a:r>
            <a:endParaRPr kumimoji="1" lang="ja-JP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30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>
            <a:extLst>
              <a:ext uri="{FF2B5EF4-FFF2-40B4-BE49-F238E27FC236}">
                <a16:creationId xmlns:a16="http://schemas.microsoft.com/office/drawing/2014/main" id="{4C55CB4C-5F77-B2E4-1375-0DD89FA3B1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12" r="36133" b="52365"/>
          <a:stretch>
            <a:fillRect/>
          </a:stretch>
        </p:blipFill>
        <p:spPr>
          <a:xfrm>
            <a:off x="349879" y="2862990"/>
            <a:ext cx="3044502" cy="544656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2E41161-8213-63E8-C508-24880230F7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747" b="70380"/>
          <a:stretch>
            <a:fillRect/>
          </a:stretch>
        </p:blipFill>
        <p:spPr>
          <a:xfrm>
            <a:off x="3437383" y="3005102"/>
            <a:ext cx="1953724" cy="402544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8159306-14CD-7774-2061-CB5447D619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979" y="3594671"/>
            <a:ext cx="2648367" cy="2955601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ED56DE1-DDAF-C22C-B81D-D544A96E11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5505" y="3594736"/>
            <a:ext cx="2476315" cy="2060076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FCA3F4D2-7194-6C5F-2625-518A31050D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24863" y="4172430"/>
            <a:ext cx="3055822" cy="156276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12212BAA-6E39-FB38-A81A-35052550E25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5295" y="4074456"/>
            <a:ext cx="2926723" cy="260228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711DF8-C101-44E2-A5B6-50C836C6FBC5}"/>
              </a:ext>
            </a:extLst>
          </p:cNvPr>
          <p:cNvSpPr txBox="1"/>
          <p:nvPr/>
        </p:nvSpPr>
        <p:spPr>
          <a:xfrm>
            <a:off x="0" y="18851"/>
            <a:ext cx="4096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Nonlinear correction</a:t>
            </a:r>
            <a:endParaRPr kumimoji="1" lang="ja-JP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7F3945-5722-902B-A7A0-409D1A1286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5" r="27967" b="78767"/>
          <a:stretch>
            <a:fillRect/>
          </a:stretch>
        </p:blipFill>
        <p:spPr>
          <a:xfrm>
            <a:off x="4419967" y="137386"/>
            <a:ext cx="6691479" cy="7761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2E90C41-13F2-1674-C001-04171F70D1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53" r="41176" b="37327"/>
          <a:stretch>
            <a:fillRect/>
          </a:stretch>
        </p:blipFill>
        <p:spPr>
          <a:xfrm>
            <a:off x="5745295" y="3613271"/>
            <a:ext cx="2286920" cy="40254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76010E-72AE-F337-2299-96C97E809A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921" r="38227"/>
          <a:stretch>
            <a:fillRect/>
          </a:stretch>
        </p:blipFill>
        <p:spPr>
          <a:xfrm>
            <a:off x="8924863" y="3597741"/>
            <a:ext cx="2401567" cy="4767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C569829-FEDD-13D6-97C2-D372BBB58F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97" r="28752" b="26860"/>
          <a:stretch>
            <a:fillRect/>
          </a:stretch>
        </p:blipFill>
        <p:spPr>
          <a:xfrm>
            <a:off x="5713156" y="3013957"/>
            <a:ext cx="3087605" cy="51246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65D69A8-353F-E76B-1EE7-BD4252B61B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80" r="26074"/>
          <a:stretch>
            <a:fillRect/>
          </a:stretch>
        </p:blipFill>
        <p:spPr>
          <a:xfrm>
            <a:off x="8924863" y="3016882"/>
            <a:ext cx="3203638" cy="48192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19867F5-1DCD-72F3-440D-DB62B7586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7497" y="1246408"/>
            <a:ext cx="2423495" cy="15820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900E62E-D33D-2138-A705-954B919DAB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241" y="1319982"/>
            <a:ext cx="2423495" cy="1577035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707CDF0-6084-BD58-9D68-14B351901F1F}"/>
              </a:ext>
            </a:extLst>
          </p:cNvPr>
          <p:cNvSpPr/>
          <p:nvPr/>
        </p:nvSpPr>
        <p:spPr>
          <a:xfrm>
            <a:off x="5842000" y="40557"/>
            <a:ext cx="1198880" cy="99876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EA5175B-6685-A600-22EA-E3DBA0560ADB}"/>
              </a:ext>
            </a:extLst>
          </p:cNvPr>
          <p:cNvSpPr/>
          <p:nvPr/>
        </p:nvSpPr>
        <p:spPr>
          <a:xfrm>
            <a:off x="7473138" y="42204"/>
            <a:ext cx="3638308" cy="99876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61D9A6A-5A9A-8009-7330-5460A7D44F78}"/>
              </a:ext>
            </a:extLst>
          </p:cNvPr>
          <p:cNvSpPr/>
          <p:nvPr/>
        </p:nvSpPr>
        <p:spPr>
          <a:xfrm>
            <a:off x="5626969" y="1196726"/>
            <a:ext cx="6501531" cy="55682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F8A16A2-9A6C-AA3C-9730-953422EF4B37}"/>
              </a:ext>
            </a:extLst>
          </p:cNvPr>
          <p:cNvSpPr/>
          <p:nvPr/>
        </p:nvSpPr>
        <p:spPr>
          <a:xfrm>
            <a:off x="211316" y="1185273"/>
            <a:ext cx="5248996" cy="5553027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E8BF1773-F813-D47D-1854-C6902536F3A6}"/>
                  </a:ext>
                </a:extLst>
              </p:cNvPr>
              <p:cNvSpPr txBox="1"/>
              <p:nvPr/>
            </p:nvSpPr>
            <p:spPr>
              <a:xfrm>
                <a:off x="5599662" y="2240579"/>
                <a:ext cx="202331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Higgs</a:t>
                </a:r>
              </a:p>
              <a:p>
                <a:r>
                  <a:rPr kumimoji="1" lang="en-US" altLang="ja-JP" sz="1600" dirty="0"/>
                  <a:t>Contribution:</a:t>
                </a:r>
              </a:p>
              <a:p>
                <a:r>
                  <a:rPr kumimoji="1" lang="en-US" altLang="ja-JP" sz="1600" dirty="0"/>
                  <a:t>Time dependent </a:t>
                </a:r>
                <a14:m>
                  <m:oMath xmlns:m="http://schemas.openxmlformats.org/officeDocument/2006/math">
                    <m:r>
                      <a:rPr kumimoji="1" lang="en-US" altLang="ja-JP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16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E8BF1773-F813-D47D-1854-C6902536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62" y="2240579"/>
                <a:ext cx="2023311" cy="830997"/>
              </a:xfrm>
              <a:prstGeom prst="rect">
                <a:avLst/>
              </a:prstGeom>
              <a:blipFill>
                <a:blip r:embed="rId10"/>
                <a:stretch>
                  <a:fillRect l="-1813" t="-2206" b="-8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8A2F87FE-A74B-A131-C80E-A0A8784EEF2A}"/>
                  </a:ext>
                </a:extLst>
              </p:cNvPr>
              <p:cNvSpPr txBox="1"/>
              <p:nvPr/>
            </p:nvSpPr>
            <p:spPr>
              <a:xfrm>
                <a:off x="10251897" y="2223299"/>
                <a:ext cx="187660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ja-JP" sz="1600" dirty="0"/>
                  <a:t>Eliashber</a:t>
                </a:r>
                <a:r>
                  <a:rPr kumimoji="1" lang="en-US" altLang="ja-JP" sz="1600" dirty="0" err="1"/>
                  <a:t>g</a:t>
                </a:r>
                <a:endParaRPr kumimoji="1" lang="en-US" altLang="ja-JP" sz="1600" dirty="0"/>
              </a:p>
              <a:p>
                <a:pPr algn="r"/>
                <a:r>
                  <a:rPr kumimoji="1" lang="en-US" altLang="ja-JP" sz="1600" dirty="0"/>
                  <a:t>Contribution: </a:t>
                </a:r>
              </a:p>
              <a:p>
                <a:pPr algn="r"/>
                <a:r>
                  <a:rPr kumimoji="1" lang="en-US" altLang="ja-JP" sz="1600" dirty="0"/>
                  <a:t>Time averaged </a:t>
                </a:r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16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8A2F87FE-A74B-A131-C80E-A0A8784EE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897" y="2223299"/>
                <a:ext cx="1876604" cy="830997"/>
              </a:xfrm>
              <a:prstGeom prst="rect">
                <a:avLst/>
              </a:prstGeom>
              <a:blipFill>
                <a:blip r:embed="rId11"/>
                <a:stretch>
                  <a:fillRect l="-974" t="-2206" r="-1623" b="-8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9EAC5EB-459B-F8D2-A2EC-114C150A858D}"/>
              </a:ext>
            </a:extLst>
          </p:cNvPr>
          <p:cNvSpPr txBox="1"/>
          <p:nvPr/>
        </p:nvSpPr>
        <p:spPr>
          <a:xfrm>
            <a:off x="349559" y="507270"/>
            <a:ext cx="25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chemeClr val="tx2"/>
                </a:solidFill>
              </a:rPr>
              <a:t>arXiv:2509.09766	</a:t>
            </a:r>
            <a:endParaRPr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07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D0155B-B56F-6A6B-39B5-0079E704AB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9550" y="670560"/>
            <a:ext cx="6471826" cy="608029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559613-09FF-345A-98A6-8C23753CBE79}"/>
              </a:ext>
            </a:extLst>
          </p:cNvPr>
          <p:cNvSpPr txBox="1"/>
          <p:nvPr/>
        </p:nvSpPr>
        <p:spPr>
          <a:xfrm>
            <a:off x="0" y="0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Results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36117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AC20B-1E46-1DAB-28B8-B84B43CB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635DB1-4D34-06E0-6E0C-5C11124C0E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9550" y="670560"/>
            <a:ext cx="6471826" cy="608029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7CF76E-DB8E-4E53-3CC4-ADFDD20A7A99}"/>
              </a:ext>
            </a:extLst>
          </p:cNvPr>
          <p:cNvSpPr txBox="1"/>
          <p:nvPr/>
        </p:nvSpPr>
        <p:spPr>
          <a:xfrm>
            <a:off x="0" y="0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Results</a:t>
            </a:r>
            <a:endParaRPr kumimoji="1" lang="ja-JP" altLang="en-US" sz="4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D625A13-8F59-07C1-1153-F776450CCA14}"/>
              </a:ext>
            </a:extLst>
          </p:cNvPr>
          <p:cNvSpPr txBox="1"/>
          <p:nvPr/>
        </p:nvSpPr>
        <p:spPr>
          <a:xfrm>
            <a:off x="7945120" y="107149"/>
            <a:ext cx="4147995" cy="830997"/>
          </a:xfrm>
          <a:prstGeom prst="rect">
            <a:avLst/>
          </a:prstGeom>
          <a:solidFill>
            <a:schemeClr val="tx1"/>
          </a:solidFill>
          <a:ln w="666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The resonance peak at Δ </a:t>
            </a:r>
          </a:p>
          <a:p>
            <a:r>
              <a:rPr kumimoji="1" lang="en-US" altLang="ja-JP" sz="2400" dirty="0">
                <a:solidFill>
                  <a:schemeClr val="bg1"/>
                </a:solidFill>
              </a:rPr>
              <a:t>comes from the Higgs mode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054B593-3549-EBE5-2A35-AF54942FF7DE}"/>
              </a:ext>
            </a:extLst>
          </p:cNvPr>
          <p:cNvCxnSpPr>
            <a:cxnSpLocks/>
          </p:cNvCxnSpPr>
          <p:nvPr/>
        </p:nvCxnSpPr>
        <p:spPr>
          <a:xfrm flipH="1">
            <a:off x="9282022" y="929700"/>
            <a:ext cx="652056" cy="987483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47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E7F8-5533-0981-4F20-F25933D9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4CFB4E-A0CC-5195-7A1A-A6C1994BBF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9550" y="670560"/>
            <a:ext cx="6471826" cy="608029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358CD6-5685-359E-4AD8-CE440176BAFA}"/>
              </a:ext>
            </a:extLst>
          </p:cNvPr>
          <p:cNvSpPr txBox="1"/>
          <p:nvPr/>
        </p:nvSpPr>
        <p:spPr>
          <a:xfrm>
            <a:off x="0" y="0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Results</a:t>
            </a:r>
            <a:endParaRPr kumimoji="1" lang="ja-JP" altLang="en-US" sz="4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BFFBF9-663A-1201-6666-6834A0BFC031}"/>
              </a:ext>
            </a:extLst>
          </p:cNvPr>
          <p:cNvSpPr txBox="1"/>
          <p:nvPr/>
        </p:nvSpPr>
        <p:spPr>
          <a:xfrm>
            <a:off x="7945120" y="107149"/>
            <a:ext cx="4147995" cy="830997"/>
          </a:xfrm>
          <a:prstGeom prst="rect">
            <a:avLst/>
          </a:prstGeom>
          <a:solidFill>
            <a:schemeClr val="tx1"/>
          </a:solidFill>
          <a:ln w="666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The resonance peak at Δ </a:t>
            </a:r>
          </a:p>
          <a:p>
            <a:r>
              <a:rPr kumimoji="1" lang="en-US" altLang="ja-JP" sz="2400" dirty="0">
                <a:solidFill>
                  <a:schemeClr val="bg1"/>
                </a:solidFill>
              </a:rPr>
              <a:t>comes from the Higgs mode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934F73F-0D27-A610-7A5A-996ABD92C3B2}"/>
              </a:ext>
            </a:extLst>
          </p:cNvPr>
          <p:cNvCxnSpPr>
            <a:cxnSpLocks/>
          </p:cNvCxnSpPr>
          <p:nvPr/>
        </p:nvCxnSpPr>
        <p:spPr>
          <a:xfrm flipH="1">
            <a:off x="9282022" y="929700"/>
            <a:ext cx="652056" cy="987483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24395AD-3730-D941-E528-BA94EC883943}"/>
              </a:ext>
            </a:extLst>
          </p:cNvPr>
          <p:cNvCxnSpPr>
            <a:cxnSpLocks/>
          </p:cNvCxnSpPr>
          <p:nvPr/>
        </p:nvCxnSpPr>
        <p:spPr>
          <a:xfrm>
            <a:off x="5726815" y="1423441"/>
            <a:ext cx="1232785" cy="80239"/>
          </a:xfrm>
          <a:prstGeom prst="straightConnector1">
            <a:avLst/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505523-7540-1C25-C6BB-95AF79E99BAC}"/>
              </a:ext>
            </a:extLst>
          </p:cNvPr>
          <p:cNvSpPr/>
          <p:nvPr/>
        </p:nvSpPr>
        <p:spPr>
          <a:xfrm>
            <a:off x="6959600" y="843280"/>
            <a:ext cx="1706880" cy="533400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632C84C-C9C9-A8AB-D693-EC391653D4DD}"/>
                  </a:ext>
                </a:extLst>
              </p:cNvPr>
              <p:cNvSpPr txBox="1"/>
              <p:nvPr/>
            </p:nvSpPr>
            <p:spPr>
              <a:xfrm>
                <a:off x="145813" y="909380"/>
                <a:ext cx="5581002" cy="1384995"/>
              </a:xfrm>
              <a:prstGeom prst="rect">
                <a:avLst/>
              </a:prstGeom>
              <a:solidFill>
                <a:schemeClr val="tx1"/>
              </a:solidFill>
              <a:ln w="66675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>
                    <a:solidFill>
                      <a:schemeClr val="bg1"/>
                    </a:solidFill>
                  </a:rPr>
                  <a:t>At lower frequencies,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800" dirty="0">
                    <a:solidFill>
                      <a:schemeClr val="bg1"/>
                    </a:solidFill>
                  </a:rPr>
                  <a:t>is a decreasing function of the ac amplitude (q). </a:t>
                </a:r>
                <a:endParaRPr kumimoji="1" lang="ja-JP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632C84C-C9C9-A8AB-D693-EC391653D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3" y="909380"/>
                <a:ext cx="5581002" cy="1384995"/>
              </a:xfrm>
              <a:prstGeom prst="rect">
                <a:avLst/>
              </a:prstGeom>
              <a:blipFill>
                <a:blip r:embed="rId3"/>
                <a:stretch>
                  <a:fillRect l="-1728" t="-2521" r="-648" b="-7983"/>
                </a:stretch>
              </a:blipFill>
              <a:ln w="66675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929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649E-44F2-6AA5-51EF-BD922496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583CCE-6EA4-55BD-96FB-A07E8954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9550" y="670560"/>
            <a:ext cx="6471826" cy="60802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E60B87-5A74-C0EA-52EB-4BEB45C659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8"/>
          <a:stretch>
            <a:fillRect/>
          </a:stretch>
        </p:blipFill>
        <p:spPr>
          <a:xfrm>
            <a:off x="281410" y="2677325"/>
            <a:ext cx="3863723" cy="38816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F543B4-AFE7-6D40-623C-A8046F0BC5BC}"/>
              </a:ext>
            </a:extLst>
          </p:cNvPr>
          <p:cNvSpPr txBox="1"/>
          <p:nvPr/>
        </p:nvSpPr>
        <p:spPr>
          <a:xfrm>
            <a:off x="0" y="0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/>
              <a:t>Results</a:t>
            </a:r>
            <a:endParaRPr kumimoji="1" lang="ja-JP" altLang="en-US" sz="4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24D43D-8DA2-89F5-A85A-02311A7335A1}"/>
              </a:ext>
            </a:extLst>
          </p:cNvPr>
          <p:cNvSpPr txBox="1"/>
          <p:nvPr/>
        </p:nvSpPr>
        <p:spPr>
          <a:xfrm>
            <a:off x="7945120" y="107149"/>
            <a:ext cx="4147995" cy="830997"/>
          </a:xfrm>
          <a:prstGeom prst="rect">
            <a:avLst/>
          </a:prstGeom>
          <a:solidFill>
            <a:schemeClr val="tx1"/>
          </a:solidFill>
          <a:ln w="666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The resonance peak at Δ </a:t>
            </a:r>
          </a:p>
          <a:p>
            <a:r>
              <a:rPr kumimoji="1" lang="en-US" altLang="ja-JP" sz="2400" dirty="0">
                <a:solidFill>
                  <a:schemeClr val="bg1"/>
                </a:solidFill>
              </a:rPr>
              <a:t>comes from the Higgs mode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99190D4-E951-BE50-825D-67470DA4647B}"/>
              </a:ext>
            </a:extLst>
          </p:cNvPr>
          <p:cNvCxnSpPr>
            <a:cxnSpLocks/>
          </p:cNvCxnSpPr>
          <p:nvPr/>
        </p:nvCxnSpPr>
        <p:spPr>
          <a:xfrm flipH="1">
            <a:off x="9282022" y="929700"/>
            <a:ext cx="652056" cy="987483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D5CFC14-2FD7-C96B-1693-7176B734EE19}"/>
              </a:ext>
            </a:extLst>
          </p:cNvPr>
          <p:cNvCxnSpPr>
            <a:cxnSpLocks/>
          </p:cNvCxnSpPr>
          <p:nvPr/>
        </p:nvCxnSpPr>
        <p:spPr>
          <a:xfrm>
            <a:off x="5726815" y="1423441"/>
            <a:ext cx="1232785" cy="80239"/>
          </a:xfrm>
          <a:prstGeom prst="straightConnector1">
            <a:avLst/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C285BEB-C538-245E-C816-99430A6B7E43}"/>
              </a:ext>
            </a:extLst>
          </p:cNvPr>
          <p:cNvSpPr/>
          <p:nvPr/>
        </p:nvSpPr>
        <p:spPr>
          <a:xfrm>
            <a:off x="6959600" y="843280"/>
            <a:ext cx="1706880" cy="533400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9962513-B6A2-66AD-C186-B17664A56162}"/>
                  </a:ext>
                </a:extLst>
              </p:cNvPr>
              <p:cNvSpPr txBox="1"/>
              <p:nvPr/>
            </p:nvSpPr>
            <p:spPr>
              <a:xfrm>
                <a:off x="145813" y="909380"/>
                <a:ext cx="5581002" cy="1384995"/>
              </a:xfrm>
              <a:prstGeom prst="rect">
                <a:avLst/>
              </a:prstGeom>
              <a:solidFill>
                <a:schemeClr val="tx1"/>
              </a:solidFill>
              <a:ln w="66675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>
                    <a:solidFill>
                      <a:schemeClr val="bg1"/>
                    </a:solidFill>
                  </a:rPr>
                  <a:t>At lower frequencies,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sz="2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800" dirty="0">
                    <a:solidFill>
                      <a:schemeClr val="bg1"/>
                    </a:solidFill>
                  </a:rPr>
                  <a:t>is a decreasing function of the ac amplitude (q). </a:t>
                </a:r>
                <a:endParaRPr kumimoji="1" lang="ja-JP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9962513-B6A2-66AD-C186-B17664A56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3" y="909380"/>
                <a:ext cx="5581002" cy="1384995"/>
              </a:xfrm>
              <a:prstGeom prst="rect">
                <a:avLst/>
              </a:prstGeom>
              <a:blipFill>
                <a:blip r:embed="rId4"/>
                <a:stretch>
                  <a:fillRect l="-1728" t="-2521" r="-648" b="-7983"/>
                </a:stretch>
              </a:blipFill>
              <a:ln w="66675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A015A31-E66B-2EA8-937F-68094BF327D7}"/>
              </a:ext>
            </a:extLst>
          </p:cNvPr>
          <p:cNvSpPr txBox="1"/>
          <p:nvPr/>
        </p:nvSpPr>
        <p:spPr>
          <a:xfrm rot="20707089">
            <a:off x="1628810" y="4353078"/>
            <a:ext cx="2892908" cy="923330"/>
          </a:xfrm>
          <a:prstGeom prst="rect">
            <a:avLst/>
          </a:prstGeom>
          <a:solidFill>
            <a:schemeClr val="tx1"/>
          </a:solidFill>
          <a:ln w="444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The AAA term is 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the dominant contributor 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at low frequencies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968DB93-3C72-AE3C-E843-8BDF76C41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54" y="5037606"/>
            <a:ext cx="1215248" cy="7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1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FC77C0-AD1E-9098-05DF-0CED352F76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38"/>
          <a:stretch>
            <a:fillRect/>
          </a:stretch>
        </p:blipFill>
        <p:spPr>
          <a:xfrm>
            <a:off x="193302" y="812800"/>
            <a:ext cx="5424916" cy="500334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709678-87C6-CEC4-7813-6B5644DA49FD}"/>
              </a:ext>
            </a:extLst>
          </p:cNvPr>
          <p:cNvSpPr txBox="1"/>
          <p:nvPr/>
        </p:nvSpPr>
        <p:spPr>
          <a:xfrm>
            <a:off x="5011220" y="949503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3300"/>
                </a:solidFill>
              </a:rPr>
              <a:t>360MHz for Nb</a:t>
            </a:r>
            <a:endParaRPr kumimoji="1" lang="ja-JP" altLang="en-US" sz="2400" dirty="0">
              <a:solidFill>
                <a:srgbClr val="FF33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CC72BC-984F-4CF7-AF17-5E2A43B3554F}"/>
              </a:ext>
            </a:extLst>
          </p:cNvPr>
          <p:cNvSpPr txBox="1"/>
          <p:nvPr/>
        </p:nvSpPr>
        <p:spPr>
          <a:xfrm>
            <a:off x="5030828" y="2636559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39FC3"/>
                </a:solidFill>
              </a:rPr>
              <a:t>720MHz for Nb</a:t>
            </a:r>
            <a:endParaRPr kumimoji="1" lang="ja-JP" altLang="en-US" sz="2400" dirty="0">
              <a:solidFill>
                <a:srgbClr val="F39FC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DD1F73B-44C8-3D37-23DD-AA26BA4FF5DC}"/>
              </a:ext>
            </a:extLst>
          </p:cNvPr>
          <p:cNvSpPr txBox="1"/>
          <p:nvPr/>
        </p:nvSpPr>
        <p:spPr>
          <a:xfrm>
            <a:off x="4888835" y="4739498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0000FF"/>
                </a:solidFill>
              </a:rPr>
              <a:t>3.6GHz for Nb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A48F40-33F9-F9E3-F43B-5B14343ADAB9}"/>
              </a:ext>
            </a:extLst>
          </p:cNvPr>
          <p:cNvSpPr txBox="1"/>
          <p:nvPr/>
        </p:nvSpPr>
        <p:spPr>
          <a:xfrm>
            <a:off x="5043528" y="4051463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669FDF"/>
                </a:solidFill>
              </a:rPr>
              <a:t>1.8GHz for Nb</a:t>
            </a:r>
            <a:endParaRPr kumimoji="1" lang="ja-JP" altLang="en-US" sz="2400" dirty="0">
              <a:solidFill>
                <a:srgbClr val="669FDF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BEA56DB-4D61-0E49-3936-19FC0B08640F}"/>
              </a:ext>
            </a:extLst>
          </p:cNvPr>
          <p:cNvSpPr txBox="1"/>
          <p:nvPr/>
        </p:nvSpPr>
        <p:spPr>
          <a:xfrm>
            <a:off x="71383" y="-2778"/>
            <a:ext cx="121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ac amplitude dependent dissipative conductivity</a:t>
            </a:r>
            <a:endParaRPr kumimoji="1" lang="ja-JP" altLang="en-US" sz="3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9DFA1B-551B-5A1F-A153-91716A732694}"/>
              </a:ext>
            </a:extLst>
          </p:cNvPr>
          <p:cNvSpPr txBox="1"/>
          <p:nvPr/>
        </p:nvSpPr>
        <p:spPr>
          <a:xfrm>
            <a:off x="605398" y="6006812"/>
            <a:ext cx="794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dirty="0"/>
              <a:t>Note: this corresponds to </a:t>
            </a:r>
            <a:r>
              <a:rPr kumimoji="1" lang="en-US" altLang="ja-JP" sz="3600" b="1" dirty="0"/>
              <a:t>a few (</a:t>
            </a:r>
            <a:r>
              <a:rPr kumimoji="1" lang="en-US" altLang="ja-JP" sz="3600" b="1" dirty="0" err="1"/>
              <a:t>mT</a:t>
            </a:r>
            <a:r>
              <a:rPr kumimoji="1"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1CD455-555C-11AB-BCB8-DFB4E799578B}"/>
              </a:ext>
            </a:extLst>
          </p:cNvPr>
          <p:cNvSpPr txBox="1"/>
          <p:nvPr/>
        </p:nvSpPr>
        <p:spPr>
          <a:xfrm>
            <a:off x="139169" y="5436651"/>
            <a:ext cx="21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rgbClr val="0000FF"/>
                </a:solidFill>
              </a:rPr>
              <a:t>arXiv:2509.09766	</a:t>
            </a:r>
            <a:endParaRPr lang="ja-JP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9C03927-D159-EF8B-28D1-5D97BA4DE52B}"/>
                  </a:ext>
                </a:extLst>
              </p:cNvPr>
              <p:cNvSpPr txBox="1"/>
              <p:nvPr/>
            </p:nvSpPr>
            <p:spPr>
              <a:xfrm>
                <a:off x="1356740" y="853641"/>
                <a:ext cx="3532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800" dirty="0">
                    <a:solidFill>
                      <a:schemeClr val="bg1"/>
                    </a:solidFill>
                  </a:rPr>
                  <a:t>Dirty limit 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ℓ≪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800" dirty="0">
                    <a:solidFill>
                      <a:schemeClr val="bg1"/>
                    </a:solidFill>
                  </a:rPr>
                  <a:t>)</a:t>
                </a:r>
                <a:endParaRPr kumimoji="1" lang="ja-JP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9C03927-D159-EF8B-28D1-5D97BA4DE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740" y="853641"/>
                <a:ext cx="3532095" cy="523220"/>
              </a:xfrm>
              <a:prstGeom prst="rect">
                <a:avLst/>
              </a:prstGeom>
              <a:blipFill>
                <a:blip r:embed="rId3"/>
                <a:stretch>
                  <a:fillRect l="-3627" t="-12791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335B63B-6698-50C8-1795-F98422EC3681}"/>
              </a:ext>
            </a:extLst>
          </p:cNvPr>
          <p:cNvCxnSpPr>
            <a:cxnSpLocks/>
          </p:cNvCxnSpPr>
          <p:nvPr/>
        </p:nvCxnSpPr>
        <p:spPr>
          <a:xfrm flipV="1">
            <a:off x="4508500" y="5169035"/>
            <a:ext cx="0" cy="1015865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E478EB9C-38E5-3DC2-53C0-1D0F7C85D8E9}"/>
                  </a:ext>
                </a:extLst>
              </p:cNvPr>
              <p:cNvSpPr txBox="1"/>
              <p:nvPr/>
            </p:nvSpPr>
            <p:spPr>
              <a:xfrm>
                <a:off x="1473671" y="4137020"/>
                <a:ext cx="1341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E478EB9C-38E5-3DC2-53C0-1D0F7C85D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71" y="4137020"/>
                <a:ext cx="1341136" cy="276999"/>
              </a:xfrm>
              <a:prstGeom prst="rect">
                <a:avLst/>
              </a:prstGeom>
              <a:blipFill>
                <a:blip r:embed="rId4"/>
                <a:stretch>
                  <a:fillRect l="-19545" t="-173333" r="-909" b="-25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566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5FB4-F6D1-BDBA-9D96-A6C129B27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E8730A-B15D-3A49-661F-2FD465FCB7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38"/>
          <a:stretch>
            <a:fillRect/>
          </a:stretch>
        </p:blipFill>
        <p:spPr>
          <a:xfrm>
            <a:off x="193302" y="812800"/>
            <a:ext cx="5424916" cy="500334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6148AF0-A659-0922-A9D6-D74E32563AF1}"/>
              </a:ext>
            </a:extLst>
          </p:cNvPr>
          <p:cNvSpPr txBox="1"/>
          <p:nvPr/>
        </p:nvSpPr>
        <p:spPr>
          <a:xfrm>
            <a:off x="5011220" y="949503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3300"/>
                </a:solidFill>
              </a:rPr>
              <a:t>360MHz for Nb</a:t>
            </a:r>
            <a:endParaRPr kumimoji="1" lang="ja-JP" altLang="en-US" sz="2400" dirty="0">
              <a:solidFill>
                <a:srgbClr val="FF33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61A2F2-C60A-808D-9B2F-E2DAD76787D0}"/>
              </a:ext>
            </a:extLst>
          </p:cNvPr>
          <p:cNvSpPr txBox="1"/>
          <p:nvPr/>
        </p:nvSpPr>
        <p:spPr>
          <a:xfrm>
            <a:off x="5030828" y="2636559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39FC3"/>
                </a:solidFill>
              </a:rPr>
              <a:t>720MHz for Nb</a:t>
            </a:r>
            <a:endParaRPr kumimoji="1" lang="ja-JP" altLang="en-US" sz="2400" dirty="0">
              <a:solidFill>
                <a:srgbClr val="F39FC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9EAA9F-7536-1F01-F530-E4D1E7FFEA10}"/>
              </a:ext>
            </a:extLst>
          </p:cNvPr>
          <p:cNvSpPr txBox="1"/>
          <p:nvPr/>
        </p:nvSpPr>
        <p:spPr>
          <a:xfrm>
            <a:off x="4888835" y="4739498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0000FF"/>
                </a:solidFill>
              </a:rPr>
              <a:t>3.6GHz for Nb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B91FE5-A21B-B5A1-AED5-20E3AAC3C124}"/>
              </a:ext>
            </a:extLst>
          </p:cNvPr>
          <p:cNvSpPr txBox="1"/>
          <p:nvPr/>
        </p:nvSpPr>
        <p:spPr>
          <a:xfrm>
            <a:off x="5043528" y="4051463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669FDF"/>
                </a:solidFill>
              </a:rPr>
              <a:t>1.8GHz for Nb</a:t>
            </a:r>
            <a:endParaRPr kumimoji="1" lang="ja-JP" altLang="en-US" sz="2400" dirty="0">
              <a:solidFill>
                <a:srgbClr val="669FDF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5EE6EE-E1B9-7A5D-FE6E-8C2FB24758CF}"/>
              </a:ext>
            </a:extLst>
          </p:cNvPr>
          <p:cNvSpPr txBox="1"/>
          <p:nvPr/>
        </p:nvSpPr>
        <p:spPr>
          <a:xfrm>
            <a:off x="71383" y="-2778"/>
            <a:ext cx="121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ac amplitude dependent dissipative conductivity</a:t>
            </a:r>
            <a:endParaRPr kumimoji="1" lang="ja-JP" altLang="en-US" sz="3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EE56177-5ACD-DCF4-09B7-D50B899813ED}"/>
              </a:ext>
            </a:extLst>
          </p:cNvPr>
          <p:cNvSpPr txBox="1"/>
          <p:nvPr/>
        </p:nvSpPr>
        <p:spPr>
          <a:xfrm>
            <a:off x="605398" y="6006812"/>
            <a:ext cx="794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dirty="0"/>
              <a:t>Note: this corresponds to </a:t>
            </a:r>
            <a:r>
              <a:rPr kumimoji="1" lang="en-US" altLang="ja-JP" sz="3600" b="1" dirty="0"/>
              <a:t>a few (</a:t>
            </a:r>
            <a:r>
              <a:rPr kumimoji="1" lang="en-US" altLang="ja-JP" sz="3600" b="1" dirty="0" err="1"/>
              <a:t>mT</a:t>
            </a:r>
            <a:r>
              <a:rPr kumimoji="1"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003E28-880C-EB72-85FC-6BC1FCB59D42}"/>
              </a:ext>
            </a:extLst>
          </p:cNvPr>
          <p:cNvSpPr txBox="1"/>
          <p:nvPr/>
        </p:nvSpPr>
        <p:spPr>
          <a:xfrm>
            <a:off x="139169" y="5436651"/>
            <a:ext cx="21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rgbClr val="0000FF"/>
                </a:solidFill>
              </a:rPr>
              <a:t>arXiv:2509.09766	</a:t>
            </a:r>
            <a:endParaRPr lang="ja-JP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ADCA42B-5D5E-1641-0B54-BF7A3468CF26}"/>
                  </a:ext>
                </a:extLst>
              </p:cNvPr>
              <p:cNvSpPr txBox="1"/>
              <p:nvPr/>
            </p:nvSpPr>
            <p:spPr>
              <a:xfrm>
                <a:off x="1356740" y="853641"/>
                <a:ext cx="3532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800" dirty="0">
                    <a:solidFill>
                      <a:schemeClr val="bg1"/>
                    </a:solidFill>
                  </a:rPr>
                  <a:t>Dirty limit 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ℓ≪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800" dirty="0">
                    <a:solidFill>
                      <a:schemeClr val="bg1"/>
                    </a:solidFill>
                  </a:rPr>
                  <a:t>)</a:t>
                </a:r>
                <a:endParaRPr kumimoji="1" lang="ja-JP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ADCA42B-5D5E-1641-0B54-BF7A3468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740" y="853641"/>
                <a:ext cx="3532095" cy="523220"/>
              </a:xfrm>
              <a:prstGeom prst="rect">
                <a:avLst/>
              </a:prstGeom>
              <a:blipFill>
                <a:blip r:embed="rId3"/>
                <a:stretch>
                  <a:fillRect l="-3627" t="-12791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図 18">
            <a:extLst>
              <a:ext uri="{FF2B5EF4-FFF2-40B4-BE49-F238E27FC236}">
                <a16:creationId xmlns:a16="http://schemas.microsoft.com/office/drawing/2014/main" id="{85267EB8-BE62-D4D3-4565-4E308D5D6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72" r="3365" b="14934"/>
          <a:stretch>
            <a:fillRect/>
          </a:stretch>
        </p:blipFill>
        <p:spPr>
          <a:xfrm>
            <a:off x="7814324" y="2013208"/>
            <a:ext cx="4311374" cy="3689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E73AFB3-B168-BD23-F15B-3121F6CE0207}"/>
                  </a:ext>
                </a:extLst>
              </p:cNvPr>
              <p:cNvSpPr txBox="1"/>
              <p:nvPr/>
            </p:nvSpPr>
            <p:spPr>
              <a:xfrm>
                <a:off x="7576819" y="1216660"/>
                <a:ext cx="45568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sz="2800" dirty="0"/>
                  <a:t>Experiments:</a:t>
                </a:r>
              </a:p>
              <a:p>
                <a:pPr algn="r"/>
                <a:r>
                  <a:rPr kumimoji="1" lang="en-US" altLang="ja-JP" sz="2800" dirty="0"/>
                  <a:t>Moderately dirty (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ℓ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2E73AFB3-B168-BD23-F15B-3121F6CE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819" y="1216660"/>
                <a:ext cx="4556859" cy="954107"/>
              </a:xfrm>
              <a:prstGeom prst="rect">
                <a:avLst/>
              </a:prstGeom>
              <a:blipFill>
                <a:blip r:embed="rId5"/>
                <a:stretch>
                  <a:fillRect t="-7692" r="-2677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9F14FF2-F256-6DE3-59C8-DE106098A466}"/>
              </a:ext>
            </a:extLst>
          </p:cNvPr>
          <p:cNvSpPr/>
          <p:nvPr/>
        </p:nvSpPr>
        <p:spPr>
          <a:xfrm>
            <a:off x="71383" y="749300"/>
            <a:ext cx="7383517" cy="5159197"/>
          </a:xfrm>
          <a:prstGeom prst="rect">
            <a:avLst/>
          </a:prstGeom>
          <a:noFill/>
          <a:ln w="889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A59DCC-FA83-8D92-924B-55A21120F5AC}"/>
              </a:ext>
            </a:extLst>
          </p:cNvPr>
          <p:cNvCxnSpPr>
            <a:cxnSpLocks/>
          </p:cNvCxnSpPr>
          <p:nvPr/>
        </p:nvCxnSpPr>
        <p:spPr>
          <a:xfrm flipV="1">
            <a:off x="4508500" y="5169035"/>
            <a:ext cx="0" cy="1015865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CE9CF58-381A-716B-DE0C-B0C268B492B4}"/>
              </a:ext>
            </a:extLst>
          </p:cNvPr>
          <p:cNvSpPr/>
          <p:nvPr/>
        </p:nvSpPr>
        <p:spPr>
          <a:xfrm>
            <a:off x="8064500" y="2949676"/>
            <a:ext cx="772373" cy="633787"/>
          </a:xfrm>
          <a:prstGeom prst="rect">
            <a:avLst/>
          </a:prstGeom>
          <a:noFill/>
          <a:ln w="889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2C4BCB-0FA3-4CD3-6D55-1943130882D4}"/>
              </a:ext>
            </a:extLst>
          </p:cNvPr>
          <p:cNvSpPr txBox="1"/>
          <p:nvPr/>
        </p:nvSpPr>
        <p:spPr>
          <a:xfrm>
            <a:off x="8081208" y="5679440"/>
            <a:ext cx="410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M. Martinello et al., Phys. Rev. Lett. </a:t>
            </a:r>
            <a:r>
              <a:rPr lang="en-US" altLang="ja-JP" sz="1200" b="1" dirty="0">
                <a:solidFill>
                  <a:schemeClr val="tx2"/>
                </a:solidFill>
              </a:rPr>
              <a:t>121</a:t>
            </a:r>
            <a:r>
              <a:rPr lang="en-US" altLang="ja-JP" sz="1200" dirty="0">
                <a:solidFill>
                  <a:schemeClr val="tx2"/>
                </a:solidFill>
              </a:rPr>
              <a:t>, 224801 (2018)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DOI: </a:t>
            </a:r>
            <a:r>
              <a:rPr lang="en-US" altLang="ja-JP" sz="12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https://doi.org/10.1103/PhysRevLett.121.224801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DF301C8-003B-5E55-5CCE-4B9E9A5817E5}"/>
                  </a:ext>
                </a:extLst>
              </p:cNvPr>
              <p:cNvSpPr txBox="1"/>
              <p:nvPr/>
            </p:nvSpPr>
            <p:spPr>
              <a:xfrm>
                <a:off x="1473671" y="4137020"/>
                <a:ext cx="1341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DF301C8-003B-5E55-5CCE-4B9E9A58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71" y="4137020"/>
                <a:ext cx="1341136" cy="276999"/>
              </a:xfrm>
              <a:prstGeom prst="rect">
                <a:avLst/>
              </a:prstGeom>
              <a:blipFill>
                <a:blip r:embed="rId5"/>
                <a:stretch>
                  <a:fillRect l="-19545" t="-173333" r="-909" b="-25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16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B0E81F-DC1C-1BE8-2148-73AD8850447D}"/>
              </a:ext>
            </a:extLst>
          </p:cNvPr>
          <p:cNvSpPr txBox="1"/>
          <p:nvPr/>
        </p:nvSpPr>
        <p:spPr>
          <a:xfrm>
            <a:off x="1" y="435832"/>
            <a:ext cx="1219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To address this problem, we consider </a:t>
            </a:r>
          </a:p>
          <a:p>
            <a:pPr algn="ctr"/>
            <a:r>
              <a:rPr kumimoji="1" lang="en-US" altLang="ja-JP" sz="4800" dirty="0"/>
              <a:t>a superconductor carrying a DC current and perturbed by a weak AC field.</a:t>
            </a:r>
          </a:p>
          <a:p>
            <a:pPr algn="ctr"/>
            <a:r>
              <a:rPr kumimoji="1" lang="en-US" altLang="ja-JP" sz="2800" dirty="0"/>
              <a:t>This approach provides a key clue to understanding the issue.</a:t>
            </a:r>
            <a:endParaRPr kumimoji="1" lang="ja-JP" altLang="en-US" sz="4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99EC6C6-EE8E-1620-6820-4FAB2FBC8B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69624" y="3296920"/>
            <a:ext cx="6200953" cy="254052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7A11D0-DD9E-754B-94EA-9FAF883F1EB2}"/>
              </a:ext>
            </a:extLst>
          </p:cNvPr>
          <p:cNvSpPr txBox="1"/>
          <p:nvPr/>
        </p:nvSpPr>
        <p:spPr>
          <a:xfrm>
            <a:off x="264160" y="5849183"/>
            <a:ext cx="1183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The detailed discussions are found here: </a:t>
            </a:r>
          </a:p>
          <a:p>
            <a:r>
              <a:rPr lang="en-US" altLang="ja-JP" dirty="0">
                <a:solidFill>
                  <a:schemeClr val="tx2"/>
                </a:solidFill>
              </a:rPr>
              <a:t>	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	DOI: </a:t>
            </a:r>
            <a:r>
              <a:rPr lang="en-US" altLang="ja-JP" dirty="0">
                <a:solidFill>
                  <a:schemeClr val="tx2"/>
                </a:solidFill>
                <a:hlinkClick r:id="rId3"/>
              </a:rPr>
              <a:t>https://doi.org/10.1103/PhysRevApplied.22.044042</a:t>
            </a:r>
            <a:r>
              <a:rPr lang="en-US" altLang="ja-JP" dirty="0">
                <a:solidFill>
                  <a:schemeClr val="tx2"/>
                </a:solidFill>
              </a:rPr>
              <a:t> </a:t>
            </a:r>
          </a:p>
          <a:p>
            <a:r>
              <a:rPr lang="en-US" altLang="ja-JP" dirty="0">
                <a:solidFill>
                  <a:schemeClr val="tx2"/>
                </a:solidFill>
              </a:rPr>
              <a:t>	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23</a:t>
            </a:r>
            <a:r>
              <a:rPr lang="en-US" altLang="ja-JP" dirty="0">
                <a:solidFill>
                  <a:schemeClr val="tx2"/>
                </a:solidFill>
              </a:rPr>
              <a:t>, 054091 (2025)	DOI: </a:t>
            </a:r>
            <a:r>
              <a:rPr lang="en-US" altLang="ja-JP" dirty="0">
                <a:solidFill>
                  <a:schemeClr val="tx2"/>
                </a:solidFill>
                <a:hlinkClick r:id="rId4"/>
              </a:rPr>
              <a:t>https://doi.org/10.1103/PhysRevApplied.23.054091</a:t>
            </a:r>
            <a:r>
              <a:rPr lang="en-US" altLang="ja-JP" dirty="0">
                <a:solidFill>
                  <a:schemeClr val="tx2"/>
                </a:solidFill>
              </a:rPr>
              <a:t> </a:t>
            </a:r>
            <a:endParaRPr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03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6063-EEDF-3C51-4628-04ABA421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5417885-C6E6-5D58-9283-EF890377C9CF}"/>
              </a:ext>
            </a:extLst>
          </p:cNvPr>
          <p:cNvSpPr txBox="1"/>
          <p:nvPr/>
        </p:nvSpPr>
        <p:spPr>
          <a:xfrm>
            <a:off x="71383" y="-2778"/>
            <a:ext cx="121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ac amplitude dependent dissipative conductivity</a:t>
            </a:r>
            <a:endParaRPr kumimoji="1" lang="ja-JP" altLang="en-US" sz="32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39840FE-ED11-6F18-7058-E3EEDC2C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2" r="3365" b="14934"/>
          <a:stretch>
            <a:fillRect/>
          </a:stretch>
        </p:blipFill>
        <p:spPr>
          <a:xfrm>
            <a:off x="7814324" y="2013208"/>
            <a:ext cx="4311374" cy="3689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34A00A9-7377-419F-AD64-37750210F3D5}"/>
                  </a:ext>
                </a:extLst>
              </p:cNvPr>
              <p:cNvSpPr txBox="1"/>
              <p:nvPr/>
            </p:nvSpPr>
            <p:spPr>
              <a:xfrm>
                <a:off x="7576819" y="1216660"/>
                <a:ext cx="45568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ja-JP" sz="2800" dirty="0"/>
                  <a:t>Experiments:</a:t>
                </a:r>
              </a:p>
              <a:p>
                <a:pPr algn="r"/>
                <a:r>
                  <a:rPr kumimoji="1" lang="en-US" altLang="ja-JP" sz="2800" dirty="0"/>
                  <a:t>Moderately dirty (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ℓ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34A00A9-7377-419F-AD64-37750210F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819" y="1216660"/>
                <a:ext cx="4556859" cy="954107"/>
              </a:xfrm>
              <a:prstGeom prst="rect">
                <a:avLst/>
              </a:prstGeom>
              <a:blipFill>
                <a:blip r:embed="rId3"/>
                <a:stretch>
                  <a:fillRect t="-7692" r="-2677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A1151F9-9A03-90EA-721D-86ED094EA7E5}"/>
              </a:ext>
            </a:extLst>
          </p:cNvPr>
          <p:cNvSpPr/>
          <p:nvPr/>
        </p:nvSpPr>
        <p:spPr>
          <a:xfrm>
            <a:off x="8064500" y="2949676"/>
            <a:ext cx="772373" cy="633787"/>
          </a:xfrm>
          <a:prstGeom prst="rect">
            <a:avLst/>
          </a:prstGeom>
          <a:noFill/>
          <a:ln w="889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8505B7-5277-C815-F162-2EF668415171}"/>
              </a:ext>
            </a:extLst>
          </p:cNvPr>
          <p:cNvSpPr/>
          <p:nvPr/>
        </p:nvSpPr>
        <p:spPr>
          <a:xfrm>
            <a:off x="8836873" y="2170767"/>
            <a:ext cx="3288825" cy="2921933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1BABC7-DB24-8ACD-C089-94092D954009}"/>
              </a:ext>
            </a:extLst>
          </p:cNvPr>
          <p:cNvSpPr txBox="1"/>
          <p:nvPr/>
        </p:nvSpPr>
        <p:spPr>
          <a:xfrm>
            <a:off x="8081208" y="5679440"/>
            <a:ext cx="410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M. Martinello et al., Phys. Rev. Lett. </a:t>
            </a:r>
            <a:r>
              <a:rPr lang="en-US" altLang="ja-JP" sz="1200" b="1" dirty="0">
                <a:solidFill>
                  <a:schemeClr val="tx2"/>
                </a:solidFill>
              </a:rPr>
              <a:t>121</a:t>
            </a:r>
            <a:r>
              <a:rPr lang="en-US" altLang="ja-JP" sz="1200" dirty="0">
                <a:solidFill>
                  <a:schemeClr val="tx2"/>
                </a:solidFill>
              </a:rPr>
              <a:t>, 224801 (2018)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DOI: </a:t>
            </a:r>
            <a:r>
              <a:rPr lang="en-US" altLang="ja-JP" sz="12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https://doi.org/10.1103/PhysRevLett.121.224801</a:t>
            </a:r>
            <a:r>
              <a:rPr lang="en-US" altLang="ja-JP" sz="1200" dirty="0">
                <a:solidFill>
                  <a:schemeClr val="tx2"/>
                </a:solidFill>
              </a:rPr>
              <a:t> 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3EFC57-8B1F-B1F8-86FB-B52BD444B09C}"/>
              </a:ext>
            </a:extLst>
          </p:cNvPr>
          <p:cNvSpPr txBox="1"/>
          <p:nvPr/>
        </p:nvSpPr>
        <p:spPr>
          <a:xfrm>
            <a:off x="426124" y="835568"/>
            <a:ext cx="7263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To deal with 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the red-framed region</a:t>
            </a:r>
            <a:r>
              <a:rPr kumimoji="1" lang="en-US" altLang="ja-JP" sz="3600" dirty="0"/>
              <a:t>, the theory must be extended nonperturbatively to capture the quasiparticle spectrum modified by strong AC currents.</a:t>
            </a:r>
            <a:endParaRPr kumimoji="1" lang="ja-JP" altLang="en-US" sz="3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2DE1B5-68AF-E7D8-C7A2-01050018766B}"/>
              </a:ext>
            </a:extLst>
          </p:cNvPr>
          <p:cNvSpPr txBox="1"/>
          <p:nvPr/>
        </p:nvSpPr>
        <p:spPr>
          <a:xfrm>
            <a:off x="1914720" y="5227694"/>
            <a:ext cx="5127232" cy="523220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chemeClr val="tx2"/>
                </a:solidFill>
              </a:rPr>
              <a:t>A. Gurevich,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113</a:t>
            </a:r>
            <a:r>
              <a:rPr lang="en-US" altLang="ja-JP" sz="1400" dirty="0">
                <a:solidFill>
                  <a:schemeClr val="tx2"/>
                </a:solidFill>
              </a:rPr>
              <a:t>, 087001 (2014)</a:t>
            </a:r>
          </a:p>
          <a:p>
            <a:pPr algn="ctr"/>
            <a:r>
              <a:rPr lang="en-US" altLang="ja-JP" sz="1400" dirty="0">
                <a:solidFill>
                  <a:schemeClr val="tx2"/>
                </a:solidFill>
              </a:rPr>
              <a:t>T. Kubo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100</a:t>
            </a:r>
            <a:r>
              <a:rPr lang="en-US" altLang="ja-JP" sz="1400" dirty="0">
                <a:solidFill>
                  <a:schemeClr val="tx2"/>
                </a:solidFill>
              </a:rPr>
              <a:t>, 064522 (2019)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D67B02-EC2C-95F8-B101-A800E0002623}"/>
              </a:ext>
            </a:extLst>
          </p:cNvPr>
          <p:cNvSpPr txBox="1"/>
          <p:nvPr/>
        </p:nvSpPr>
        <p:spPr>
          <a:xfrm>
            <a:off x="863600" y="6118175"/>
            <a:ext cx="3492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The theory of SRF</a:t>
            </a:r>
            <a:endParaRPr kumimoji="1"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3112450-3A77-25C8-94FC-FF5371A0203B}"/>
              </a:ext>
            </a:extLst>
          </p:cNvPr>
          <p:cNvSpPr txBox="1"/>
          <p:nvPr/>
        </p:nvSpPr>
        <p:spPr>
          <a:xfrm>
            <a:off x="1008717" y="4370459"/>
            <a:ext cx="4076414" cy="369332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chemeClr val="tx2"/>
                </a:solidFill>
              </a:rPr>
              <a:t>T. Kubo, arXiv:2509.09766	 (2025)</a:t>
            </a:r>
            <a:endParaRPr lang="ja-JP" altLang="en-US" dirty="0">
              <a:solidFill>
                <a:schemeClr val="tx2"/>
              </a:solidFill>
            </a:endParaRPr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05F02773-AF14-9985-2DB7-DC6514926950}"/>
              </a:ext>
            </a:extLst>
          </p:cNvPr>
          <p:cNvSpPr/>
          <p:nvPr/>
        </p:nvSpPr>
        <p:spPr>
          <a:xfrm>
            <a:off x="1206500" y="4772033"/>
            <a:ext cx="708220" cy="147636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ADE2EF1-9360-195B-5F67-2347BBE6A33E}"/>
              </a:ext>
            </a:extLst>
          </p:cNvPr>
          <p:cNvSpPr txBox="1"/>
          <p:nvPr/>
        </p:nvSpPr>
        <p:spPr>
          <a:xfrm>
            <a:off x="1914720" y="4917996"/>
            <a:ext cx="5189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/>
              <a:t>Nonperturbative extension like the previous studies:</a:t>
            </a:r>
            <a:endParaRPr lang="ja-JP" altLang="en-US" sz="16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58E1D5F-ABBB-25E8-1854-98D3A08DF9FA}"/>
              </a:ext>
            </a:extLst>
          </p:cNvPr>
          <p:cNvSpPr/>
          <p:nvPr/>
        </p:nvSpPr>
        <p:spPr>
          <a:xfrm>
            <a:off x="738512" y="4218473"/>
            <a:ext cx="6462388" cy="2484477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0F53780-1968-033E-0FE9-BD22DB645EBA}"/>
              </a:ext>
            </a:extLst>
          </p:cNvPr>
          <p:cNvCxnSpPr>
            <a:cxnSpLocks/>
          </p:cNvCxnSpPr>
          <p:nvPr/>
        </p:nvCxnSpPr>
        <p:spPr>
          <a:xfrm>
            <a:off x="6693856" y="1291848"/>
            <a:ext cx="2080473" cy="1171032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78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FEB2EB-55D0-4C37-080A-DF1EACDB6F62}"/>
              </a:ext>
            </a:extLst>
          </p:cNvPr>
          <p:cNvSpPr txBox="1"/>
          <p:nvPr/>
        </p:nvSpPr>
        <p:spPr>
          <a:xfrm>
            <a:off x="0" y="1858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/>
              <a:t>Summary</a:t>
            </a:r>
            <a:endParaRPr kumimoji="1" lang="ja-JP" altLang="en-US" sz="5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9857B35-C5BD-1DC0-CC5B-7E46D3229247}"/>
              </a:ext>
            </a:extLst>
          </p:cNvPr>
          <p:cNvSpPr txBox="1"/>
          <p:nvPr/>
        </p:nvSpPr>
        <p:spPr>
          <a:xfrm>
            <a:off x="0" y="1157818"/>
            <a:ext cx="9931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kumimoji="1" lang="en-US" altLang="ja-JP" sz="3600" dirty="0"/>
              <a:t>The frequency dependent anti-Q slope can be explained by the nonlinear </a:t>
            </a:r>
            <a:r>
              <a:rPr kumimoji="1" lang="en-US" altLang="ja-JP" sz="3600" dirty="0">
                <a:solidFill>
                  <a:srgbClr val="FF7B00"/>
                </a:solidFill>
              </a:rPr>
              <a:t>AAA</a:t>
            </a:r>
            <a:r>
              <a:rPr kumimoji="1" lang="en-US" altLang="ja-JP" sz="3600" dirty="0"/>
              <a:t> term. </a:t>
            </a:r>
            <a:r>
              <a:rPr kumimoji="1" lang="en-US" altLang="ja-JP" sz="2800" dirty="0"/>
              <a:t>The </a:t>
            </a:r>
            <a:r>
              <a:rPr kumimoji="1" lang="en-US" altLang="ja-JP" sz="2800" dirty="0" err="1"/>
              <a:t>Eliashberg</a:t>
            </a:r>
            <a:r>
              <a:rPr kumimoji="1" lang="en-US" altLang="ja-JP" sz="2800" dirty="0"/>
              <a:t> effect and the Higgs mode contributions are not significant in SRF regime. 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kumimoji="1" lang="en-US" altLang="ja-JP" sz="4000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kumimoji="1" lang="en-US" altLang="ja-JP" sz="3600" dirty="0"/>
              <a:t>We are only one step away from establishing </a:t>
            </a:r>
            <a:r>
              <a:rPr kumimoji="1" lang="en-US" altLang="ja-JP" sz="3600" b="1" u="sng" dirty="0"/>
              <a:t>the SRF theory</a:t>
            </a:r>
            <a:r>
              <a:rPr kumimoji="1" lang="en-US" altLang="ja-JP" sz="3600" dirty="0"/>
              <a:t>. A nonperturbative extension of the present theory will complete it.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8788F58-EB42-5045-6F36-74FBF8A9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800208"/>
            <a:ext cx="2336266" cy="15251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562C2-CAF2-5606-D5C4-9AB3BE23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3277898"/>
            <a:ext cx="2320483" cy="151000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364810-5E15-4829-EA2B-1CC1F90B9E43}"/>
              </a:ext>
            </a:extLst>
          </p:cNvPr>
          <p:cNvSpPr txBox="1"/>
          <p:nvPr/>
        </p:nvSpPr>
        <p:spPr>
          <a:xfrm>
            <a:off x="10071100" y="295587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7B00"/>
                </a:solidFill>
              </a:rPr>
              <a:t>AAA term</a:t>
            </a:r>
            <a:endParaRPr kumimoji="1" lang="ja-JP" altLang="en-US" sz="2800" dirty="0">
              <a:solidFill>
                <a:srgbClr val="FF7B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AD8D5D-84D2-3BCC-E7CF-98EB21490D8F}"/>
              </a:ext>
            </a:extLst>
          </p:cNvPr>
          <p:cNvSpPr txBox="1"/>
          <p:nvPr/>
        </p:nvSpPr>
        <p:spPr>
          <a:xfrm>
            <a:off x="8912735" y="2818564"/>
            <a:ext cx="3240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rgbClr val="92D050"/>
                </a:solidFill>
              </a:rPr>
              <a:t>Eliashberg</a:t>
            </a:r>
            <a:r>
              <a:rPr kumimoji="1" lang="en-US" altLang="ja-JP" sz="2400" dirty="0">
                <a:solidFill>
                  <a:srgbClr val="92D050"/>
                </a:solidFill>
              </a:rPr>
              <a:t> and 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D42133-64B3-2B6C-A749-A480930E43B1}"/>
              </a:ext>
            </a:extLst>
          </p:cNvPr>
          <p:cNvSpPr txBox="1"/>
          <p:nvPr/>
        </p:nvSpPr>
        <p:spPr>
          <a:xfrm>
            <a:off x="407504" y="6005755"/>
            <a:ext cx="11784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→ 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Nonequilibrium Nonlinear Nonperturbative ac response theory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043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ubotaka\Desktop\写真など\160925-1023_ODU\DSC_0884.JPG">
            <a:extLst>
              <a:ext uri="{FF2B5EF4-FFF2-40B4-BE49-F238E27FC236}">
                <a16:creationId xmlns:a16="http://schemas.microsoft.com/office/drawing/2014/main" id="{0F9559CE-5A9D-E9E1-8DDB-5721757F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988" y="2166873"/>
            <a:ext cx="6870022" cy="38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04D653-9D8B-BDBB-733B-0F652FC5AD6A}"/>
              </a:ext>
            </a:extLst>
          </p:cNvPr>
          <p:cNvSpPr txBox="1"/>
          <p:nvPr/>
        </p:nvSpPr>
        <p:spPr>
          <a:xfrm>
            <a:off x="2660988" y="5007355"/>
            <a:ext cx="1710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Oct. 2016</a:t>
            </a:r>
          </a:p>
          <a:p>
            <a:pPr algn="ctr"/>
            <a:r>
              <a:rPr lang="en-US" altLang="ja-JP" sz="2800" dirty="0"/>
              <a:t>Norfolk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BE18738-A29C-3F5D-3A62-31255A1F6C69}"/>
              </a:ext>
            </a:extLst>
          </p:cNvPr>
          <p:cNvSpPr txBox="1"/>
          <p:nvPr/>
        </p:nvSpPr>
        <p:spPr>
          <a:xfrm>
            <a:off x="0" y="1858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/>
              <a:t>Acknowledgement</a:t>
            </a:r>
            <a:endParaRPr kumimoji="1" lang="ja-JP" altLang="en-US" sz="4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32625F-D341-E13B-A8F7-74B1CFDBE846}"/>
              </a:ext>
            </a:extLst>
          </p:cNvPr>
          <p:cNvSpPr txBox="1"/>
          <p:nvPr/>
        </p:nvSpPr>
        <p:spPr>
          <a:xfrm>
            <a:off x="0" y="894520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kumimoji="1" lang="en-US" altLang="ja-JP" sz="2400" dirty="0"/>
              <a:t>This work was conducted independently, and I take full responsibility for its content.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2400" dirty="0"/>
              <a:t>Nevertheless, its foundation stems from my visit to Alex Gurevich at Old Dominion University in 2016 and from my sabbatical there between 2017 and 2019. 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D64B2B-2A7A-1E2F-ECAF-58325D467332}"/>
              </a:ext>
            </a:extLst>
          </p:cNvPr>
          <p:cNvSpPr txBox="1"/>
          <p:nvPr/>
        </p:nvSpPr>
        <p:spPr>
          <a:xfrm>
            <a:off x="1" y="6214761"/>
            <a:ext cx="12191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dirty="0"/>
              <a:t>I deeply appreciate his warm hospitality and invaluable support during those stays.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7507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785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A47B35-4181-2129-EC37-A37C2B3EF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7737" y="1597992"/>
            <a:ext cx="5296885" cy="50640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8DE2319-0DE5-6D15-1D01-3175942C99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38"/>
          <a:stretch>
            <a:fillRect/>
          </a:stretch>
        </p:blipFill>
        <p:spPr>
          <a:xfrm>
            <a:off x="24339" y="1597992"/>
            <a:ext cx="5424916" cy="500334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600C1A-9541-9BCD-986B-422A355D27D4}"/>
              </a:ext>
            </a:extLst>
          </p:cNvPr>
          <p:cNvSpPr txBox="1"/>
          <p:nvPr/>
        </p:nvSpPr>
        <p:spPr>
          <a:xfrm rot="19937489">
            <a:off x="4018187" y="2008675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3300"/>
                </a:solidFill>
              </a:rPr>
              <a:t>360MHz for Nb</a:t>
            </a:r>
            <a:endParaRPr kumimoji="1" lang="ja-JP" altLang="en-US" sz="2400" dirty="0">
              <a:solidFill>
                <a:srgbClr val="FF33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57FB45-F9A2-5EA8-D3F7-72C4F1FF8EC7}"/>
              </a:ext>
            </a:extLst>
          </p:cNvPr>
          <p:cNvSpPr txBox="1"/>
          <p:nvPr/>
        </p:nvSpPr>
        <p:spPr>
          <a:xfrm rot="797848">
            <a:off x="4361216" y="3325393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39FC3"/>
                </a:solidFill>
              </a:rPr>
              <a:t>720MHz for Nb</a:t>
            </a:r>
            <a:endParaRPr kumimoji="1" lang="ja-JP" altLang="en-US" sz="2400" dirty="0">
              <a:solidFill>
                <a:srgbClr val="F39FC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FD8EE4-FB4D-A15D-65E2-F580229D7A42}"/>
              </a:ext>
            </a:extLst>
          </p:cNvPr>
          <p:cNvSpPr txBox="1"/>
          <p:nvPr/>
        </p:nvSpPr>
        <p:spPr>
          <a:xfrm rot="3089488">
            <a:off x="3319280" y="5410743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0000FF"/>
                </a:solidFill>
              </a:rPr>
              <a:t>3.6GHz for Nb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5906A9-3C7F-07C8-32F2-473DC5CBAF9D}"/>
              </a:ext>
            </a:extLst>
          </p:cNvPr>
          <p:cNvSpPr txBox="1"/>
          <p:nvPr/>
        </p:nvSpPr>
        <p:spPr>
          <a:xfrm rot="2463641">
            <a:off x="3913570" y="4482659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669FDF"/>
                </a:solidFill>
              </a:rPr>
              <a:t>1.8GHz for Nb</a:t>
            </a:r>
            <a:endParaRPr kumimoji="1" lang="ja-JP" altLang="en-US" sz="2400" dirty="0">
              <a:solidFill>
                <a:srgbClr val="669FDF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EB871B-4751-57B4-C199-B69E6F3BB276}"/>
              </a:ext>
            </a:extLst>
          </p:cNvPr>
          <p:cNvSpPr txBox="1"/>
          <p:nvPr/>
        </p:nvSpPr>
        <p:spPr>
          <a:xfrm>
            <a:off x="-29794" y="6221843"/>
            <a:ext cx="212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rgbClr val="0000FF"/>
                </a:solidFill>
              </a:rPr>
              <a:t>arXiv:2509.09766	</a:t>
            </a:r>
            <a:endParaRPr lang="ja-JP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7A4C4F-D28F-19C8-EBA6-BDE002B51BD7}"/>
                  </a:ext>
                </a:extLst>
              </p:cNvPr>
              <p:cNvSpPr txBox="1"/>
              <p:nvPr/>
            </p:nvSpPr>
            <p:spPr>
              <a:xfrm>
                <a:off x="1187777" y="1638833"/>
                <a:ext cx="3532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sz="2800" dirty="0">
                    <a:solidFill>
                      <a:schemeClr val="bg1"/>
                    </a:solidFill>
                  </a:rPr>
                  <a:t>Dirty limit 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ℓ≪</m:t>
                    </m:r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800" dirty="0">
                    <a:solidFill>
                      <a:schemeClr val="bg1"/>
                    </a:solidFill>
                  </a:rPr>
                  <a:t>)</a:t>
                </a:r>
                <a:endParaRPr kumimoji="1" lang="ja-JP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7A4C4F-D28F-19C8-EBA6-BDE002B5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77" y="1638833"/>
                <a:ext cx="3532095" cy="523220"/>
              </a:xfrm>
              <a:prstGeom prst="rect">
                <a:avLst/>
              </a:prstGeom>
              <a:blipFill>
                <a:blip r:embed="rId4"/>
                <a:stretch>
                  <a:fillRect l="-3627"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5BD4204-8CB8-838D-F230-74B1E27BAB48}"/>
                  </a:ext>
                </a:extLst>
              </p:cNvPr>
              <p:cNvSpPr txBox="1"/>
              <p:nvPr/>
            </p:nvSpPr>
            <p:spPr>
              <a:xfrm>
                <a:off x="1304708" y="4922212"/>
                <a:ext cx="1341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05BD4204-8CB8-838D-F230-74B1E27BA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08" y="4922212"/>
                <a:ext cx="1341136" cy="276999"/>
              </a:xfrm>
              <a:prstGeom prst="rect">
                <a:avLst/>
              </a:prstGeom>
              <a:blipFill>
                <a:blip r:embed="rId5"/>
                <a:stretch>
                  <a:fillRect l="-19091" t="-167391" r="-909" b="-2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833918B-1463-0790-6867-0ED8A5F48377}"/>
              </a:ext>
            </a:extLst>
          </p:cNvPr>
          <p:cNvSpPr txBox="1"/>
          <p:nvPr/>
        </p:nvSpPr>
        <p:spPr>
          <a:xfrm rot="18455595">
            <a:off x="9933013" y="1659671"/>
            <a:ext cx="228434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3300"/>
                </a:solidFill>
              </a:rPr>
              <a:t>360MHz for Nb</a:t>
            </a:r>
            <a:endParaRPr kumimoji="1" lang="ja-JP" altLang="en-US" sz="2400" dirty="0">
              <a:solidFill>
                <a:srgbClr val="FF33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03056F-FD30-8741-F330-C5D7AC6FF71B}"/>
              </a:ext>
            </a:extLst>
          </p:cNvPr>
          <p:cNvSpPr txBox="1"/>
          <p:nvPr/>
        </p:nvSpPr>
        <p:spPr>
          <a:xfrm rot="19445596">
            <a:off x="10166068" y="3138990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39FC3"/>
                </a:solidFill>
              </a:rPr>
              <a:t>3.6GHz for Nb</a:t>
            </a:r>
            <a:endParaRPr kumimoji="1" lang="ja-JP" altLang="en-US" sz="2400" dirty="0">
              <a:solidFill>
                <a:srgbClr val="F39FC3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C288D8A-CE19-85F1-704C-CED3DEC8BC4B}"/>
              </a:ext>
            </a:extLst>
          </p:cNvPr>
          <p:cNvSpPr txBox="1"/>
          <p:nvPr/>
        </p:nvSpPr>
        <p:spPr>
          <a:xfrm rot="1872193">
            <a:off x="9405383" y="5593304"/>
            <a:ext cx="2095189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669FDF"/>
                </a:solidFill>
              </a:rPr>
              <a:t>36GHz for Nb</a:t>
            </a:r>
            <a:endParaRPr kumimoji="1" lang="ja-JP" altLang="en-US" sz="2400" dirty="0">
              <a:solidFill>
                <a:srgbClr val="669FDF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DDED214-AB0C-1F9A-172C-3B7446F9E5F6}"/>
              </a:ext>
            </a:extLst>
          </p:cNvPr>
          <p:cNvSpPr txBox="1"/>
          <p:nvPr/>
        </p:nvSpPr>
        <p:spPr>
          <a:xfrm rot="21436023">
            <a:off x="9982705" y="4453655"/>
            <a:ext cx="218495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39FC3"/>
                </a:solidFill>
              </a:rPr>
              <a:t>7.2GHz for Nb</a:t>
            </a:r>
            <a:endParaRPr kumimoji="1" lang="ja-JP" altLang="en-US" sz="2400" dirty="0">
              <a:solidFill>
                <a:srgbClr val="F39FC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A89FCCF-91AA-9814-6E6B-FE366E034F1B}"/>
                  </a:ext>
                </a:extLst>
              </p:cNvPr>
              <p:cNvSpPr txBox="1"/>
              <p:nvPr/>
            </p:nvSpPr>
            <p:spPr>
              <a:xfrm>
                <a:off x="1844439" y="774059"/>
                <a:ext cx="21973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0.001</m:t>
                          </m:r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A89FCCF-91AA-9814-6E6B-FE366E034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39" y="774059"/>
                <a:ext cx="21973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4E4DABF-8754-CEB4-8BCC-FDF2474330F1}"/>
                  </a:ext>
                </a:extLst>
              </p:cNvPr>
              <p:cNvSpPr txBox="1"/>
              <p:nvPr/>
            </p:nvSpPr>
            <p:spPr>
              <a:xfrm>
                <a:off x="7478666" y="790444"/>
                <a:ext cx="19586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4E4DABF-8754-CEB4-8BCC-FDF247433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666" y="790444"/>
                <a:ext cx="195867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3A601-AD6F-4DCF-25E6-CCF1BC760390}"/>
              </a:ext>
            </a:extLst>
          </p:cNvPr>
          <p:cNvSpPr txBox="1"/>
          <p:nvPr/>
        </p:nvSpPr>
        <p:spPr>
          <a:xfrm>
            <a:off x="1034646" y="3291"/>
            <a:ext cx="101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Effects of the inelastic scattering (e.g., electron-phonon) rate</a:t>
            </a:r>
            <a:endParaRPr kumimoji="1" lang="ja-JP" altLang="en-US" sz="28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FB0990-5160-D195-22C1-03204F434959}"/>
              </a:ext>
            </a:extLst>
          </p:cNvPr>
          <p:cNvSpPr txBox="1"/>
          <p:nvPr/>
        </p:nvSpPr>
        <p:spPr>
          <a:xfrm>
            <a:off x="5954782" y="6068599"/>
            <a:ext cx="2128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solidFill>
                  <a:srgbClr val="0000FF"/>
                </a:solidFill>
              </a:rPr>
              <a:t>arXiv:2509.09766</a:t>
            </a:r>
          </a:p>
          <a:p>
            <a:pPr algn="r"/>
            <a:r>
              <a:rPr lang="en-US" altLang="ja-JP" dirty="0">
                <a:solidFill>
                  <a:srgbClr val="0000FF"/>
                </a:solidFill>
              </a:rPr>
              <a:t>appendix	</a:t>
            </a:r>
            <a:endParaRPr lang="ja-JP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5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CA0100B-67AE-11E8-B095-35EC2C840C13}"/>
              </a:ext>
            </a:extLst>
          </p:cNvPr>
          <p:cNvSpPr txBox="1"/>
          <p:nvPr/>
        </p:nvSpPr>
        <p:spPr>
          <a:xfrm>
            <a:off x="3279913" y="149085"/>
            <a:ext cx="8912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If the AC field is absent, this reduces to a problem of equilibrium superconductivity. </a:t>
            </a:r>
          </a:p>
          <a:p>
            <a:r>
              <a:rPr kumimoji="1" lang="en-US" altLang="ja-JP" sz="2800" dirty="0"/>
              <a:t>That case was already well understood decades ago.</a:t>
            </a:r>
            <a:endParaRPr kumimoji="1" lang="ja-JP" altLang="en-US" sz="28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80DA52D8-3802-D201-5EFE-65F80F6D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" y="2481781"/>
            <a:ext cx="3535245" cy="345196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E4C2B-5991-3E43-3AA6-81553C8F1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3D22A5D-A1ED-980B-734E-C242F9CF794E}"/>
              </a:ext>
            </a:extLst>
          </p:cNvPr>
          <p:cNvSpPr txBox="1"/>
          <p:nvPr/>
        </p:nvSpPr>
        <p:spPr>
          <a:xfrm>
            <a:off x="1084597" y="6526348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 also, 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(2020); F. Pei-Jen Lin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85</a:t>
            </a:r>
            <a:r>
              <a:rPr lang="en-US" altLang="ja-JP" sz="1400" dirty="0">
                <a:solidFill>
                  <a:schemeClr val="tx2"/>
                </a:solidFill>
              </a:rPr>
              <a:t>, 054513 (2012)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FC63E9-050A-41B7-A5C2-962335877D06}"/>
              </a:ext>
            </a:extLst>
          </p:cNvPr>
          <p:cNvSpPr txBox="1"/>
          <p:nvPr/>
        </p:nvSpPr>
        <p:spPr>
          <a:xfrm>
            <a:off x="1236997" y="5933315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22,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4"/>
              </a:rPr>
              <a:t>https://doi.org/10.1103/PhysRevApplied.22.044042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9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4607-3314-D93D-30CE-5DE6548A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FA0448-9CA6-025E-7E47-9AAD35B23986}"/>
              </a:ext>
            </a:extLst>
          </p:cNvPr>
          <p:cNvSpPr txBox="1"/>
          <p:nvPr/>
        </p:nvSpPr>
        <p:spPr>
          <a:xfrm>
            <a:off x="3279913" y="149085"/>
            <a:ext cx="8912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If the AC field is absent, this reduces to a problem of equilibrium superconductivity. </a:t>
            </a:r>
          </a:p>
          <a:p>
            <a:r>
              <a:rPr kumimoji="1" lang="en-US" altLang="ja-JP" sz="2800" dirty="0"/>
              <a:t>That case was already well understood decades ago.</a:t>
            </a:r>
            <a:endParaRPr kumimoji="1" lang="ja-JP" altLang="en-US" sz="28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FFCAA243-1143-E56C-C61F-7F4CB2E0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70" y="1610711"/>
            <a:ext cx="4055955" cy="431795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2E72FD3-743B-F055-7304-FB44988A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" y="2481781"/>
            <a:ext cx="3535245" cy="345196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F843530-BE87-FB80-E555-C0171A3AD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5A1A98D-D845-D5C9-DA78-53B57888E0C1}"/>
              </a:ext>
            </a:extLst>
          </p:cNvPr>
          <p:cNvSpPr txBox="1"/>
          <p:nvPr/>
        </p:nvSpPr>
        <p:spPr>
          <a:xfrm>
            <a:off x="1084597" y="6526348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 also, 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(2020); F. Pei-Jen Lin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85</a:t>
            </a:r>
            <a:r>
              <a:rPr lang="en-US" altLang="ja-JP" sz="1400" dirty="0">
                <a:solidFill>
                  <a:schemeClr val="tx2"/>
                </a:solidFill>
              </a:rPr>
              <a:t>, 054513 (2012)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B9E14F-2E9A-B7AD-2BB8-8B0375929602}"/>
              </a:ext>
            </a:extLst>
          </p:cNvPr>
          <p:cNvSpPr txBox="1"/>
          <p:nvPr/>
        </p:nvSpPr>
        <p:spPr>
          <a:xfrm>
            <a:off x="1236997" y="5933315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22,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5"/>
              </a:rPr>
              <a:t>https://doi.org/10.1103/PhysRevApplied.22.044042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1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6608-98F4-C2E4-FD20-3D875ACB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3F255E-9D76-494F-6B6A-92D2DF96B632}"/>
              </a:ext>
            </a:extLst>
          </p:cNvPr>
          <p:cNvSpPr txBox="1"/>
          <p:nvPr/>
        </p:nvSpPr>
        <p:spPr>
          <a:xfrm>
            <a:off x="3279913" y="149085"/>
            <a:ext cx="8912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If the AC field is absent, this reduces to a problem of equilibrium superconductivity. </a:t>
            </a:r>
          </a:p>
          <a:p>
            <a:r>
              <a:rPr kumimoji="1" lang="en-US" altLang="ja-JP" sz="2800" dirty="0"/>
              <a:t>That case was already well understood decades ago.</a:t>
            </a:r>
            <a:endParaRPr kumimoji="1" lang="ja-JP" altLang="en-US" sz="28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28C461EF-E6DA-AAF8-4539-42AE4FA5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70" y="1610711"/>
            <a:ext cx="4055955" cy="431795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B24401B-4A0E-9F94-C333-C5AFA789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38" y="1590432"/>
            <a:ext cx="4055955" cy="432803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15C760BF-26FC-A4D2-DBD3-5703EE24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2" y="2481781"/>
            <a:ext cx="3535245" cy="345196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B10377A1-2B05-D629-EE74-A72B31C41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77E9B99-EA52-D502-270B-C692F830C4A1}"/>
              </a:ext>
            </a:extLst>
          </p:cNvPr>
          <p:cNvSpPr txBox="1"/>
          <p:nvPr/>
        </p:nvSpPr>
        <p:spPr>
          <a:xfrm>
            <a:off x="1084597" y="6526348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 also, 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(2020); F. Pei-Jen Lin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85</a:t>
            </a:r>
            <a:r>
              <a:rPr lang="en-US" altLang="ja-JP" sz="1400" dirty="0">
                <a:solidFill>
                  <a:schemeClr val="tx2"/>
                </a:solidFill>
              </a:rPr>
              <a:t>, 054513 (2012)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7D23B91-D911-DBFC-E67C-D354CED803AF}"/>
              </a:ext>
            </a:extLst>
          </p:cNvPr>
          <p:cNvSpPr txBox="1"/>
          <p:nvPr/>
        </p:nvSpPr>
        <p:spPr>
          <a:xfrm>
            <a:off x="1236997" y="5933315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22,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6"/>
              </a:rPr>
              <a:t>https://doi.org/10.1103/PhysRevApplied.22.044042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2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F215-6B26-583B-C039-4918E46E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F8E9FF-13E7-8644-FF78-953DD096E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433" y="357344"/>
            <a:ext cx="5124755" cy="20996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D62BFF-80B7-8A63-E3F5-DCA08720A821}"/>
              </a:ext>
            </a:extLst>
          </p:cNvPr>
          <p:cNvSpPr txBox="1"/>
          <p:nvPr/>
        </p:nvSpPr>
        <p:spPr>
          <a:xfrm>
            <a:off x="5363817" y="160768"/>
            <a:ext cx="6725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However, once an AC field is present, the problem becomes much more complicated. In that case, we need to use the theory of </a:t>
            </a:r>
            <a:r>
              <a:rPr kumimoji="1" lang="en-US" altLang="ja-JP" sz="2800" b="1" dirty="0"/>
              <a:t>nonequilibrium</a:t>
            </a:r>
            <a:r>
              <a:rPr kumimoji="1" lang="en-US" altLang="ja-JP" sz="2800" dirty="0"/>
              <a:t> superconductivity.</a:t>
            </a:r>
            <a:endParaRPr kumimoji="1" lang="ja-JP" altLang="en-US" sz="2800" dirty="0"/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1BB7102E-60C1-66B7-717F-F0E777E7077A}"/>
              </a:ext>
            </a:extLst>
          </p:cNvPr>
          <p:cNvSpPr/>
          <p:nvPr/>
        </p:nvSpPr>
        <p:spPr>
          <a:xfrm>
            <a:off x="5830698" y="2692823"/>
            <a:ext cx="965200" cy="872711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B0CD576-EE82-17A8-8F79-FA162BBC7D0F}"/>
                  </a:ext>
                </a:extLst>
              </p:cNvPr>
              <p:cNvSpPr txBox="1"/>
              <p:nvPr/>
            </p:nvSpPr>
            <p:spPr>
              <a:xfrm>
                <a:off x="0" y="3736776"/>
                <a:ext cx="12191999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b="1" u="sng" dirty="0"/>
                  <a:t>The </a:t>
                </a:r>
                <a:r>
                  <a:rPr kumimoji="1" lang="en-US" altLang="ja-JP" sz="2800" b="1" u="sng" dirty="0" err="1"/>
                  <a:t>Keldysh</a:t>
                </a:r>
                <a:r>
                  <a:rPr kumimoji="1" lang="en-US" altLang="ja-JP" sz="2800" b="1" u="sng" dirty="0"/>
                  <a:t>-Eilenberger theory </a:t>
                </a:r>
                <a:r>
                  <a:rPr kumimoji="1" lang="en-US" altLang="ja-JP" sz="2000" dirty="0"/>
                  <a:t>is a microscopic theory of </a:t>
                </a:r>
                <a:r>
                  <a:rPr kumimoji="1" lang="en-US" altLang="ja-JP" sz="2000" b="1" dirty="0"/>
                  <a:t>nonequilibrium</a:t>
                </a:r>
                <a:r>
                  <a:rPr kumimoji="1" lang="en-US" altLang="ja-JP" sz="2000" dirty="0"/>
                  <a:t> superconductivity. It is applicable at any temperature 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 and for arbitrary mean free path. In this sense, it serves as the “</a:t>
                </a:r>
                <a:r>
                  <a:rPr kumimoji="1" lang="en-US" altLang="ja-JP" sz="2000" i="1" u="sng" dirty="0"/>
                  <a:t>theory of everything for conventional superconductivity</a:t>
                </a:r>
                <a:r>
                  <a:rPr kumimoji="1" lang="en-US" altLang="ja-JP" sz="2000" dirty="0"/>
                  <a:t>”.</a:t>
                </a:r>
                <a:r>
                  <a:rPr kumimoji="1" lang="ja-JP" altLang="en-US" sz="2000" dirty="0"/>
                  <a:t>　</a:t>
                </a:r>
                <a:r>
                  <a:rPr kumimoji="1" lang="en-US" altLang="ja-JP" sz="20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kumimoji="1" lang="en-US" altLang="ja-JP" sz="24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kumimoji="1" lang="en-US" altLang="ja-JP" sz="24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b="1" u="sng" dirty="0"/>
                  <a:t>The </a:t>
                </a:r>
                <a:r>
                  <a:rPr kumimoji="1" lang="en-US" altLang="ja-JP" sz="2800" b="1" u="sng" dirty="0" err="1"/>
                  <a:t>Keldysh</a:t>
                </a:r>
                <a:r>
                  <a:rPr kumimoji="1" lang="en-US" altLang="ja-JP" sz="2800" b="1" u="sng" dirty="0"/>
                  <a:t>–</a:t>
                </a:r>
                <a:r>
                  <a:rPr kumimoji="1" lang="en-US" altLang="ja-JP" sz="2800" b="1" u="sng" dirty="0" err="1"/>
                  <a:t>Usadel</a:t>
                </a:r>
                <a:r>
                  <a:rPr kumimoji="1" lang="en-US" altLang="ja-JP" sz="2800" b="1" u="sng" dirty="0"/>
                  <a:t> theory </a:t>
                </a:r>
                <a:r>
                  <a:rPr kumimoji="1" lang="en-US" altLang="ja-JP" sz="2000" dirty="0"/>
                  <a:t>represents the dirty-limit reduction of the </a:t>
                </a:r>
                <a:r>
                  <a:rPr kumimoji="1" lang="en-US" altLang="ja-JP" sz="2000" dirty="0" err="1"/>
                  <a:t>Keldysh</a:t>
                </a:r>
                <a:r>
                  <a:rPr kumimoji="1" lang="en-US" altLang="ja-JP" sz="2000" dirty="0"/>
                  <a:t>–Eilenberger theory of nonequilibrium superconductivity, applicable at any T 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).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B0CD576-EE82-17A8-8F79-FA162BBC7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6776"/>
                <a:ext cx="12191999" cy="2616101"/>
              </a:xfrm>
              <a:prstGeom prst="rect">
                <a:avLst/>
              </a:prstGeom>
              <a:blipFill>
                <a:blip r:embed="rId3"/>
                <a:stretch>
                  <a:fillRect l="-850" t="-2797" r="-450" b="-3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8B8AA1-9117-236B-E015-51F3D958F95C}"/>
              </a:ext>
            </a:extLst>
          </p:cNvPr>
          <p:cNvSpPr txBox="1"/>
          <p:nvPr/>
        </p:nvSpPr>
        <p:spPr>
          <a:xfrm>
            <a:off x="6998771" y="4829505"/>
            <a:ext cx="5019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600" b="1" dirty="0">
                <a:solidFill>
                  <a:schemeClr val="tx2"/>
                </a:solidFill>
              </a:rPr>
              <a:t>22</a:t>
            </a:r>
            <a:r>
              <a:rPr lang="en-US" altLang="ja-JP" sz="1600" dirty="0">
                <a:solidFill>
                  <a:schemeClr val="tx2"/>
                </a:solidFill>
              </a:rPr>
              <a:t>, 044042 (2024)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FB51BE-AAAD-240A-B24B-FD71A82F9EA9}"/>
              </a:ext>
            </a:extLst>
          </p:cNvPr>
          <p:cNvSpPr txBox="1"/>
          <p:nvPr/>
        </p:nvSpPr>
        <p:spPr>
          <a:xfrm>
            <a:off x="6998771" y="2595572"/>
            <a:ext cx="4563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A. Moor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118</a:t>
            </a:r>
            <a:r>
              <a:rPr lang="en-US" altLang="ja-JP" sz="1400" dirty="0">
                <a:solidFill>
                  <a:schemeClr val="tx2"/>
                </a:solidFill>
              </a:rPr>
              <a:t>, 047001 (2017)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</a:t>
            </a:r>
            <a:r>
              <a:rPr lang="en-US" altLang="ja-JP" sz="1400" dirty="0" err="1">
                <a:solidFill>
                  <a:schemeClr val="tx2"/>
                </a:solidFill>
              </a:rPr>
              <a:t>Jujo</a:t>
            </a:r>
            <a:r>
              <a:rPr lang="en-US" altLang="ja-JP" sz="1400" dirty="0">
                <a:solidFill>
                  <a:schemeClr val="tx2"/>
                </a:solidFill>
              </a:rPr>
              <a:t>, J. Phys. Soc. </a:t>
            </a:r>
            <a:r>
              <a:rPr lang="en-US" altLang="ja-JP" sz="1400" dirty="0" err="1">
                <a:solidFill>
                  <a:schemeClr val="tx2"/>
                </a:solidFill>
              </a:rPr>
              <a:t>Jpn</a:t>
            </a:r>
            <a:r>
              <a:rPr lang="en-US" altLang="ja-JP" sz="1400" dirty="0">
                <a:solidFill>
                  <a:schemeClr val="tx2"/>
                </a:solidFill>
              </a:rPr>
              <a:t>. </a:t>
            </a:r>
            <a:r>
              <a:rPr lang="en-US" altLang="ja-JP" sz="1400" b="1" dirty="0">
                <a:solidFill>
                  <a:schemeClr val="tx2"/>
                </a:solidFill>
              </a:rPr>
              <a:t>91</a:t>
            </a:r>
            <a:r>
              <a:rPr lang="en-US" altLang="ja-JP" sz="1400" dirty="0">
                <a:solidFill>
                  <a:schemeClr val="tx2"/>
                </a:solidFill>
              </a:rPr>
              <a:t>, 074711 (2022)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D5400D0-B46B-EE30-06E4-EBAEBCEC0FF6}"/>
              </a:ext>
            </a:extLst>
          </p:cNvPr>
          <p:cNvSpPr txBox="1"/>
          <p:nvPr/>
        </p:nvSpPr>
        <p:spPr>
          <a:xfrm>
            <a:off x="6998771" y="6270102"/>
            <a:ext cx="4948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600" b="1" dirty="0">
                <a:solidFill>
                  <a:schemeClr val="tx2"/>
                </a:solidFill>
              </a:rPr>
              <a:t>23</a:t>
            </a:r>
            <a:r>
              <a:rPr lang="en-US" altLang="ja-JP" sz="1600" dirty="0">
                <a:solidFill>
                  <a:schemeClr val="tx2"/>
                </a:solidFill>
              </a:rPr>
              <a:t>, 054091 (2025)</a:t>
            </a:r>
            <a:endParaRPr lang="ja-JP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042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TM04033921[[fn=ダマスク]]</Template>
  <TotalTime>4184</TotalTime>
  <Words>3388</Words>
  <Application>Microsoft Office PowerPoint</Application>
  <PresentationFormat>ワイド画面</PresentationFormat>
  <Paragraphs>468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1" baseType="lpstr">
      <vt:lpstr>Arial</vt:lpstr>
      <vt:lpstr>Bookman Old Style</vt:lpstr>
      <vt:lpstr>Cambria Math</vt:lpstr>
      <vt:lpstr>MV Boli</vt:lpstr>
      <vt:lpstr>Rockwell</vt:lpstr>
      <vt:lpstr>Wingdings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Takayuki KUBO</dc:creator>
  <cp:lastModifiedBy>Takayuki KUBO</cp:lastModifiedBy>
  <cp:revision>77</cp:revision>
  <dcterms:created xsi:type="dcterms:W3CDTF">2025-09-08T04:37:16Z</dcterms:created>
  <dcterms:modified xsi:type="dcterms:W3CDTF">2025-09-24T01:26:23Z</dcterms:modified>
</cp:coreProperties>
</file>